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Belleza" panose="020B0604020202020204" charset="0"/>
      <p:regular r:id="rId32"/>
    </p:embeddedFont>
    <p:embeddedFont>
      <p:font typeface="Canva Sans" panose="020B0604020202020204" charset="0"/>
      <p:regular r:id="rId33"/>
    </p:embeddedFont>
    <p:embeddedFont>
      <p:font typeface="Canva Sans Bold" panose="020B0604020202020204" charset="0"/>
      <p:regular r:id="rId34"/>
    </p:embeddedFont>
    <p:embeddedFont>
      <p:font typeface="Canva Sans Medium" panose="020B0604020202020204" charset="0"/>
      <p:regular r:id="rId35"/>
    </p:embeddedFont>
    <p:embeddedFont>
      <p:font typeface="Glacial Indifference" panose="020B0604020202020204" charset="0"/>
      <p:regular r:id="rId36"/>
    </p:embeddedFont>
    <p:embeddedFont>
      <p:font typeface="Glacial Indifference Bold" panose="020B0604020202020204" charset="0"/>
      <p:regular r:id="rId37"/>
    </p:embeddedFont>
    <p:embeddedFont>
      <p:font typeface="Nunito" pitchFamily="2" charset="0"/>
      <p:regular r:id="rId38"/>
    </p:embeddedFont>
    <p:embeddedFont>
      <p:font typeface="Nunito Medium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8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956" y="8498359"/>
            <a:ext cx="4599363" cy="1788641"/>
          </a:xfrm>
          <a:custGeom>
            <a:avLst/>
            <a:gdLst/>
            <a:ahLst/>
            <a:cxnLst/>
            <a:rect l="l" t="t" r="r" b="b"/>
            <a:pathLst>
              <a:path w="4599363" h="1788641">
                <a:moveTo>
                  <a:pt x="0" y="0"/>
                </a:moveTo>
                <a:lnTo>
                  <a:pt x="4599363" y="0"/>
                </a:lnTo>
                <a:lnTo>
                  <a:pt x="4599363" y="1788641"/>
                </a:lnTo>
                <a:lnTo>
                  <a:pt x="0" y="178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95487" y="8252425"/>
            <a:ext cx="2020882" cy="2040436"/>
          </a:xfrm>
          <a:custGeom>
            <a:avLst/>
            <a:gdLst/>
            <a:ahLst/>
            <a:cxnLst/>
            <a:rect l="l" t="t" r="r" b="b"/>
            <a:pathLst>
              <a:path w="2020882" h="2040436">
                <a:moveTo>
                  <a:pt x="0" y="0"/>
                </a:moveTo>
                <a:lnTo>
                  <a:pt x="2020882" y="0"/>
                </a:lnTo>
                <a:lnTo>
                  <a:pt x="2020882" y="2040435"/>
                </a:lnTo>
                <a:lnTo>
                  <a:pt x="0" y="204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4058871" y="5531182"/>
            <a:ext cx="3888667" cy="4725252"/>
            <a:chOff x="0" y="0"/>
            <a:chExt cx="2798126" cy="3400098"/>
          </a:xfrm>
        </p:grpSpPr>
        <p:sp>
          <p:nvSpPr>
            <p:cNvPr id="5" name="Freeform 5"/>
            <p:cNvSpPr/>
            <p:nvPr/>
          </p:nvSpPr>
          <p:spPr>
            <a:xfrm>
              <a:off x="1621" y="0"/>
              <a:ext cx="2800315" cy="3402638"/>
            </a:xfrm>
            <a:custGeom>
              <a:avLst/>
              <a:gdLst/>
              <a:ahLst/>
              <a:cxnLst/>
              <a:rect l="l" t="t" r="r" b="b"/>
              <a:pathLst>
                <a:path w="2800315" h="3402638">
                  <a:moveTo>
                    <a:pt x="4864" y="318839"/>
                  </a:moveTo>
                  <a:cubicBezTo>
                    <a:pt x="17833" y="427244"/>
                    <a:pt x="21075" y="535649"/>
                    <a:pt x="22696" y="645330"/>
                  </a:cubicBezTo>
                  <a:cubicBezTo>
                    <a:pt x="30802" y="1040690"/>
                    <a:pt x="27560" y="1436051"/>
                    <a:pt x="22696" y="1831411"/>
                  </a:cubicBezTo>
                  <a:cubicBezTo>
                    <a:pt x="17833" y="2228047"/>
                    <a:pt x="11348" y="2624682"/>
                    <a:pt x="11348" y="3022593"/>
                  </a:cubicBezTo>
                  <a:cubicBezTo>
                    <a:pt x="11348" y="3026419"/>
                    <a:pt x="11348" y="3030245"/>
                    <a:pt x="9727" y="3034072"/>
                  </a:cubicBezTo>
                  <a:cubicBezTo>
                    <a:pt x="14591" y="3035347"/>
                    <a:pt x="19454" y="3037897"/>
                    <a:pt x="24318" y="3040448"/>
                  </a:cubicBezTo>
                  <a:cubicBezTo>
                    <a:pt x="30802" y="3044274"/>
                    <a:pt x="35666" y="3050651"/>
                    <a:pt x="42150" y="3057028"/>
                  </a:cubicBezTo>
                  <a:cubicBezTo>
                    <a:pt x="56741" y="3071057"/>
                    <a:pt x="71331" y="3085086"/>
                    <a:pt x="84301" y="3099115"/>
                  </a:cubicBezTo>
                  <a:cubicBezTo>
                    <a:pt x="98891" y="3115694"/>
                    <a:pt x="113482" y="3130998"/>
                    <a:pt x="128072" y="3147578"/>
                  </a:cubicBezTo>
                  <a:cubicBezTo>
                    <a:pt x="134557" y="3155230"/>
                    <a:pt x="141041" y="3162882"/>
                    <a:pt x="147526" y="3169259"/>
                  </a:cubicBezTo>
                  <a:cubicBezTo>
                    <a:pt x="152389" y="3174361"/>
                    <a:pt x="160495" y="3176911"/>
                    <a:pt x="165359" y="3180737"/>
                  </a:cubicBezTo>
                  <a:cubicBezTo>
                    <a:pt x="181570" y="3190940"/>
                    <a:pt x="199403" y="3201143"/>
                    <a:pt x="215615" y="3211346"/>
                  </a:cubicBezTo>
                  <a:cubicBezTo>
                    <a:pt x="231826" y="3221549"/>
                    <a:pt x="248038" y="3230476"/>
                    <a:pt x="267492" y="3236853"/>
                  </a:cubicBezTo>
                  <a:cubicBezTo>
                    <a:pt x="311263" y="3252157"/>
                    <a:pt x="353414" y="3268737"/>
                    <a:pt x="397185" y="3284041"/>
                  </a:cubicBezTo>
                  <a:cubicBezTo>
                    <a:pt x="421502" y="3292969"/>
                    <a:pt x="445820" y="3300621"/>
                    <a:pt x="471758" y="3309548"/>
                  </a:cubicBezTo>
                  <a:cubicBezTo>
                    <a:pt x="473380" y="3310823"/>
                    <a:pt x="478243" y="3309548"/>
                    <a:pt x="479864" y="3309548"/>
                  </a:cubicBezTo>
                  <a:lnTo>
                    <a:pt x="489591" y="3309548"/>
                  </a:lnTo>
                  <a:lnTo>
                    <a:pt x="491212" y="3310823"/>
                  </a:lnTo>
                  <a:cubicBezTo>
                    <a:pt x="494455" y="3304447"/>
                    <a:pt x="497697" y="3299346"/>
                    <a:pt x="502560" y="3292969"/>
                  </a:cubicBezTo>
                  <a:cubicBezTo>
                    <a:pt x="507424" y="3287867"/>
                    <a:pt x="510666" y="3278940"/>
                    <a:pt x="522014" y="3278940"/>
                  </a:cubicBezTo>
                  <a:cubicBezTo>
                    <a:pt x="522014" y="3278940"/>
                    <a:pt x="523636" y="3278940"/>
                    <a:pt x="523636" y="3277664"/>
                  </a:cubicBezTo>
                  <a:cubicBezTo>
                    <a:pt x="528499" y="3271288"/>
                    <a:pt x="536605" y="3270012"/>
                    <a:pt x="546332" y="3268737"/>
                  </a:cubicBezTo>
                  <a:cubicBezTo>
                    <a:pt x="556059" y="3267462"/>
                    <a:pt x="564165" y="3263636"/>
                    <a:pt x="572270" y="3261085"/>
                  </a:cubicBezTo>
                  <a:cubicBezTo>
                    <a:pt x="573892" y="3261085"/>
                    <a:pt x="573892" y="3259810"/>
                    <a:pt x="575513" y="3259810"/>
                  </a:cubicBezTo>
                  <a:cubicBezTo>
                    <a:pt x="586861" y="3262360"/>
                    <a:pt x="594967" y="3255983"/>
                    <a:pt x="604694" y="3253433"/>
                  </a:cubicBezTo>
                  <a:lnTo>
                    <a:pt x="606315" y="3253433"/>
                  </a:lnTo>
                  <a:cubicBezTo>
                    <a:pt x="616042" y="3253433"/>
                    <a:pt x="624148" y="3249606"/>
                    <a:pt x="633875" y="3248331"/>
                  </a:cubicBezTo>
                  <a:cubicBezTo>
                    <a:pt x="641980" y="3247056"/>
                    <a:pt x="650086" y="3247056"/>
                    <a:pt x="658192" y="3243230"/>
                  </a:cubicBezTo>
                  <a:cubicBezTo>
                    <a:pt x="666298" y="3239404"/>
                    <a:pt x="676025" y="3236853"/>
                    <a:pt x="684131" y="3234302"/>
                  </a:cubicBezTo>
                  <a:cubicBezTo>
                    <a:pt x="692236" y="3231752"/>
                    <a:pt x="700342" y="3230476"/>
                    <a:pt x="708448" y="3227925"/>
                  </a:cubicBezTo>
                  <a:lnTo>
                    <a:pt x="716554" y="3227925"/>
                  </a:lnTo>
                  <a:cubicBezTo>
                    <a:pt x="724660" y="3227925"/>
                    <a:pt x="731144" y="3227925"/>
                    <a:pt x="737629" y="3224100"/>
                  </a:cubicBezTo>
                  <a:lnTo>
                    <a:pt x="740871" y="3224100"/>
                  </a:lnTo>
                  <a:cubicBezTo>
                    <a:pt x="748977" y="3224100"/>
                    <a:pt x="758704" y="3225375"/>
                    <a:pt x="766810" y="3225375"/>
                  </a:cubicBezTo>
                  <a:lnTo>
                    <a:pt x="773295" y="3225375"/>
                  </a:lnTo>
                  <a:cubicBezTo>
                    <a:pt x="781400" y="3224100"/>
                    <a:pt x="784643" y="3229201"/>
                    <a:pt x="789506" y="3231752"/>
                  </a:cubicBezTo>
                  <a:cubicBezTo>
                    <a:pt x="797612" y="3239404"/>
                    <a:pt x="807339" y="3240679"/>
                    <a:pt x="820308" y="3239404"/>
                  </a:cubicBezTo>
                  <a:cubicBezTo>
                    <a:pt x="831656" y="3238129"/>
                    <a:pt x="841383" y="3236853"/>
                    <a:pt x="852732" y="3236853"/>
                  </a:cubicBezTo>
                  <a:cubicBezTo>
                    <a:pt x="857595" y="3236853"/>
                    <a:pt x="864080" y="3238129"/>
                    <a:pt x="868943" y="3239404"/>
                  </a:cubicBezTo>
                  <a:cubicBezTo>
                    <a:pt x="873807" y="3240679"/>
                    <a:pt x="877049" y="3241954"/>
                    <a:pt x="881912" y="3243230"/>
                  </a:cubicBezTo>
                  <a:lnTo>
                    <a:pt x="886776" y="3247056"/>
                  </a:lnTo>
                  <a:cubicBezTo>
                    <a:pt x="886776" y="3247056"/>
                    <a:pt x="888397" y="3250882"/>
                    <a:pt x="890018" y="3252157"/>
                  </a:cubicBezTo>
                  <a:cubicBezTo>
                    <a:pt x="893261" y="3253433"/>
                    <a:pt x="896503" y="3253433"/>
                    <a:pt x="898124" y="3254708"/>
                  </a:cubicBezTo>
                  <a:lnTo>
                    <a:pt x="899745" y="3255983"/>
                  </a:lnTo>
                  <a:cubicBezTo>
                    <a:pt x="907851" y="3252157"/>
                    <a:pt x="911093" y="3258534"/>
                    <a:pt x="915957" y="3259810"/>
                  </a:cubicBezTo>
                  <a:cubicBezTo>
                    <a:pt x="922441" y="3262360"/>
                    <a:pt x="927305" y="3264911"/>
                    <a:pt x="933790" y="3268737"/>
                  </a:cubicBezTo>
                  <a:cubicBezTo>
                    <a:pt x="933790" y="3267462"/>
                    <a:pt x="933790" y="3266186"/>
                    <a:pt x="935411" y="3264911"/>
                  </a:cubicBezTo>
                  <a:cubicBezTo>
                    <a:pt x="945138" y="3266186"/>
                    <a:pt x="956486" y="3266186"/>
                    <a:pt x="966213" y="3271288"/>
                  </a:cubicBezTo>
                  <a:cubicBezTo>
                    <a:pt x="967834" y="3268737"/>
                    <a:pt x="971076" y="3266186"/>
                    <a:pt x="974319" y="3263636"/>
                  </a:cubicBezTo>
                  <a:cubicBezTo>
                    <a:pt x="974319" y="3263636"/>
                    <a:pt x="974319" y="3262360"/>
                    <a:pt x="975940" y="3262360"/>
                  </a:cubicBezTo>
                  <a:cubicBezTo>
                    <a:pt x="984046" y="3261085"/>
                    <a:pt x="988909" y="3257259"/>
                    <a:pt x="990530" y="3250882"/>
                  </a:cubicBezTo>
                  <a:cubicBezTo>
                    <a:pt x="992151" y="3248331"/>
                    <a:pt x="992151" y="3245780"/>
                    <a:pt x="992151" y="3244505"/>
                  </a:cubicBezTo>
                  <a:cubicBezTo>
                    <a:pt x="998636" y="3241954"/>
                    <a:pt x="1003500" y="3239404"/>
                    <a:pt x="1009984" y="3236853"/>
                  </a:cubicBezTo>
                  <a:lnTo>
                    <a:pt x="1009984" y="3234302"/>
                  </a:lnTo>
                  <a:cubicBezTo>
                    <a:pt x="1005121" y="3227925"/>
                    <a:pt x="1005121" y="3226650"/>
                    <a:pt x="1013227" y="3224100"/>
                  </a:cubicBezTo>
                  <a:cubicBezTo>
                    <a:pt x="1014848" y="3222824"/>
                    <a:pt x="1014848" y="3221549"/>
                    <a:pt x="1016469" y="3221549"/>
                  </a:cubicBezTo>
                  <a:cubicBezTo>
                    <a:pt x="1019711" y="3220273"/>
                    <a:pt x="1022953" y="3218998"/>
                    <a:pt x="1024575" y="3217723"/>
                  </a:cubicBezTo>
                  <a:cubicBezTo>
                    <a:pt x="1024575" y="3217723"/>
                    <a:pt x="1024575" y="3218998"/>
                    <a:pt x="1026196" y="3218998"/>
                  </a:cubicBezTo>
                  <a:lnTo>
                    <a:pt x="1026196" y="3216447"/>
                  </a:lnTo>
                  <a:cubicBezTo>
                    <a:pt x="1035923" y="3213896"/>
                    <a:pt x="1045650" y="3211346"/>
                    <a:pt x="1055377" y="3207520"/>
                  </a:cubicBezTo>
                  <a:cubicBezTo>
                    <a:pt x="1060240" y="3204969"/>
                    <a:pt x="1065104" y="3203694"/>
                    <a:pt x="1071588" y="3206245"/>
                  </a:cubicBezTo>
                  <a:cubicBezTo>
                    <a:pt x="1074831" y="3207520"/>
                    <a:pt x="1078073" y="3206245"/>
                    <a:pt x="1081315" y="3204969"/>
                  </a:cubicBezTo>
                  <a:cubicBezTo>
                    <a:pt x="1089421" y="3202418"/>
                    <a:pt x="1097527" y="3201143"/>
                    <a:pt x="1105633" y="3198592"/>
                  </a:cubicBezTo>
                  <a:cubicBezTo>
                    <a:pt x="1112117" y="3197317"/>
                    <a:pt x="1116981" y="3194766"/>
                    <a:pt x="1123466" y="3192216"/>
                  </a:cubicBezTo>
                  <a:cubicBezTo>
                    <a:pt x="1123466" y="3192216"/>
                    <a:pt x="1125087" y="3189665"/>
                    <a:pt x="1123466" y="3188389"/>
                  </a:cubicBezTo>
                  <a:cubicBezTo>
                    <a:pt x="1123466" y="3187114"/>
                    <a:pt x="1121844" y="3184563"/>
                    <a:pt x="1121844" y="3183288"/>
                  </a:cubicBezTo>
                  <a:cubicBezTo>
                    <a:pt x="1126708" y="3180737"/>
                    <a:pt x="1129950" y="3178187"/>
                    <a:pt x="1133193" y="3178187"/>
                  </a:cubicBezTo>
                  <a:cubicBezTo>
                    <a:pt x="1138056" y="3176911"/>
                    <a:pt x="1144541" y="3176911"/>
                    <a:pt x="1151025" y="3175636"/>
                  </a:cubicBezTo>
                  <a:cubicBezTo>
                    <a:pt x="1155889" y="3164158"/>
                    <a:pt x="1165616" y="3161607"/>
                    <a:pt x="1176964" y="3165433"/>
                  </a:cubicBezTo>
                  <a:lnTo>
                    <a:pt x="1180206" y="3162882"/>
                  </a:lnTo>
                  <a:cubicBezTo>
                    <a:pt x="1181827" y="3164158"/>
                    <a:pt x="1181827" y="3164158"/>
                    <a:pt x="1181827" y="3165433"/>
                  </a:cubicBezTo>
                  <a:cubicBezTo>
                    <a:pt x="1186691" y="3162882"/>
                    <a:pt x="1191554" y="3160332"/>
                    <a:pt x="1196418" y="3159056"/>
                  </a:cubicBezTo>
                  <a:cubicBezTo>
                    <a:pt x="1201281" y="3156506"/>
                    <a:pt x="1206145" y="3153955"/>
                    <a:pt x="1212629" y="3156506"/>
                  </a:cubicBezTo>
                  <a:cubicBezTo>
                    <a:pt x="1212629" y="3150129"/>
                    <a:pt x="1217493" y="3150129"/>
                    <a:pt x="1222356" y="3151404"/>
                  </a:cubicBezTo>
                  <a:cubicBezTo>
                    <a:pt x="1225599" y="3151404"/>
                    <a:pt x="1230462" y="3150129"/>
                    <a:pt x="1233705" y="3148854"/>
                  </a:cubicBezTo>
                  <a:cubicBezTo>
                    <a:pt x="1235326" y="3148854"/>
                    <a:pt x="1238568" y="3147578"/>
                    <a:pt x="1240189" y="3148854"/>
                  </a:cubicBezTo>
                  <a:cubicBezTo>
                    <a:pt x="1246674" y="3152679"/>
                    <a:pt x="1256401" y="3153955"/>
                    <a:pt x="1262886" y="3160332"/>
                  </a:cubicBezTo>
                  <a:cubicBezTo>
                    <a:pt x="1267749" y="3165433"/>
                    <a:pt x="1275855" y="3167984"/>
                    <a:pt x="1279097" y="3175636"/>
                  </a:cubicBezTo>
                  <a:cubicBezTo>
                    <a:pt x="1280718" y="3178187"/>
                    <a:pt x="1287203" y="3180737"/>
                    <a:pt x="1290445" y="3182013"/>
                  </a:cubicBezTo>
                  <a:cubicBezTo>
                    <a:pt x="1290445" y="3182013"/>
                    <a:pt x="1292067" y="3182013"/>
                    <a:pt x="1293688" y="3183288"/>
                  </a:cubicBezTo>
                  <a:cubicBezTo>
                    <a:pt x="1295309" y="3187114"/>
                    <a:pt x="1300172" y="3185839"/>
                    <a:pt x="1303415" y="3184563"/>
                  </a:cubicBezTo>
                  <a:cubicBezTo>
                    <a:pt x="1306657" y="3184563"/>
                    <a:pt x="1309899" y="3183288"/>
                    <a:pt x="1311520" y="3187114"/>
                  </a:cubicBezTo>
                  <a:cubicBezTo>
                    <a:pt x="1311520" y="3188389"/>
                    <a:pt x="1316384" y="3189665"/>
                    <a:pt x="1318005" y="3190940"/>
                  </a:cubicBezTo>
                  <a:cubicBezTo>
                    <a:pt x="1322869" y="3193491"/>
                    <a:pt x="1327732" y="3196042"/>
                    <a:pt x="1330974" y="3198592"/>
                  </a:cubicBezTo>
                  <a:cubicBezTo>
                    <a:pt x="1332596" y="3199868"/>
                    <a:pt x="1334217" y="3201143"/>
                    <a:pt x="1334217" y="3202418"/>
                  </a:cubicBezTo>
                  <a:cubicBezTo>
                    <a:pt x="1334217" y="3206245"/>
                    <a:pt x="1339080" y="3208795"/>
                    <a:pt x="1343944" y="3208795"/>
                  </a:cubicBezTo>
                  <a:cubicBezTo>
                    <a:pt x="1350428" y="3210071"/>
                    <a:pt x="1355292" y="3210071"/>
                    <a:pt x="1361776" y="3211346"/>
                  </a:cubicBezTo>
                  <a:cubicBezTo>
                    <a:pt x="1363398" y="3211346"/>
                    <a:pt x="1363398" y="3213896"/>
                    <a:pt x="1365019" y="3213896"/>
                  </a:cubicBezTo>
                  <a:cubicBezTo>
                    <a:pt x="1366640" y="3216447"/>
                    <a:pt x="1368261" y="3220273"/>
                    <a:pt x="1374746" y="3217723"/>
                  </a:cubicBezTo>
                  <a:cubicBezTo>
                    <a:pt x="1377988" y="3216447"/>
                    <a:pt x="1387715" y="3218998"/>
                    <a:pt x="1389336" y="3221549"/>
                  </a:cubicBezTo>
                  <a:cubicBezTo>
                    <a:pt x="1392578" y="3230476"/>
                    <a:pt x="1403927" y="3230476"/>
                    <a:pt x="1412032" y="3233027"/>
                  </a:cubicBezTo>
                  <a:cubicBezTo>
                    <a:pt x="1413654" y="3233027"/>
                    <a:pt x="1415275" y="3233027"/>
                    <a:pt x="1415275" y="3234302"/>
                  </a:cubicBezTo>
                  <a:cubicBezTo>
                    <a:pt x="1420138" y="3239404"/>
                    <a:pt x="1426623" y="3240679"/>
                    <a:pt x="1433108" y="3243230"/>
                  </a:cubicBezTo>
                  <a:cubicBezTo>
                    <a:pt x="1439592" y="3245780"/>
                    <a:pt x="1446077" y="3250882"/>
                    <a:pt x="1452561" y="3255983"/>
                  </a:cubicBezTo>
                  <a:lnTo>
                    <a:pt x="1460667" y="3262360"/>
                  </a:lnTo>
                  <a:cubicBezTo>
                    <a:pt x="1462288" y="3263636"/>
                    <a:pt x="1463910" y="3263636"/>
                    <a:pt x="1465531" y="3263636"/>
                  </a:cubicBezTo>
                  <a:cubicBezTo>
                    <a:pt x="1470394" y="3263636"/>
                    <a:pt x="1475258" y="3262360"/>
                    <a:pt x="1478500" y="3266186"/>
                  </a:cubicBezTo>
                  <a:cubicBezTo>
                    <a:pt x="1478500" y="3266186"/>
                    <a:pt x="1480121" y="3267462"/>
                    <a:pt x="1481742" y="3267462"/>
                  </a:cubicBezTo>
                  <a:cubicBezTo>
                    <a:pt x="1494712" y="3266186"/>
                    <a:pt x="1502818" y="3272563"/>
                    <a:pt x="1510923" y="3278940"/>
                  </a:cubicBezTo>
                  <a:cubicBezTo>
                    <a:pt x="1514166" y="3281490"/>
                    <a:pt x="1520650" y="3282766"/>
                    <a:pt x="1523893" y="3282766"/>
                  </a:cubicBezTo>
                  <a:cubicBezTo>
                    <a:pt x="1533620" y="3285317"/>
                    <a:pt x="1544968" y="3286592"/>
                    <a:pt x="1553074" y="3291693"/>
                  </a:cubicBezTo>
                  <a:cubicBezTo>
                    <a:pt x="1557937" y="3294244"/>
                    <a:pt x="1564422" y="3298070"/>
                    <a:pt x="1569285" y="3298070"/>
                  </a:cubicBezTo>
                  <a:cubicBezTo>
                    <a:pt x="1577391" y="3298070"/>
                    <a:pt x="1580633" y="3303172"/>
                    <a:pt x="1583876" y="3306997"/>
                  </a:cubicBezTo>
                  <a:cubicBezTo>
                    <a:pt x="1593603" y="3308273"/>
                    <a:pt x="1603330" y="3308273"/>
                    <a:pt x="1608193" y="3315925"/>
                  </a:cubicBezTo>
                  <a:cubicBezTo>
                    <a:pt x="1608193" y="3317201"/>
                    <a:pt x="1609814" y="3317201"/>
                    <a:pt x="1611435" y="3317201"/>
                  </a:cubicBezTo>
                  <a:cubicBezTo>
                    <a:pt x="1617920" y="3318476"/>
                    <a:pt x="1624405" y="3319751"/>
                    <a:pt x="1630889" y="3322302"/>
                  </a:cubicBezTo>
                  <a:cubicBezTo>
                    <a:pt x="1634132" y="3323577"/>
                    <a:pt x="1637374" y="3326128"/>
                    <a:pt x="1642238" y="3328679"/>
                  </a:cubicBezTo>
                  <a:cubicBezTo>
                    <a:pt x="1643859" y="3328679"/>
                    <a:pt x="1643859" y="3329954"/>
                    <a:pt x="1645480" y="3329954"/>
                  </a:cubicBezTo>
                  <a:cubicBezTo>
                    <a:pt x="1656828" y="3329954"/>
                    <a:pt x="1660070" y="3336331"/>
                    <a:pt x="1666555" y="3341432"/>
                  </a:cubicBezTo>
                  <a:cubicBezTo>
                    <a:pt x="1676282" y="3347809"/>
                    <a:pt x="1687630" y="3354186"/>
                    <a:pt x="1695736" y="3361838"/>
                  </a:cubicBezTo>
                  <a:cubicBezTo>
                    <a:pt x="1700599" y="3366939"/>
                    <a:pt x="1708705" y="3369490"/>
                    <a:pt x="1713569" y="3372041"/>
                  </a:cubicBezTo>
                  <a:lnTo>
                    <a:pt x="1723296" y="3375867"/>
                  </a:lnTo>
                  <a:cubicBezTo>
                    <a:pt x="1726538" y="3378417"/>
                    <a:pt x="1729780" y="3380968"/>
                    <a:pt x="1734644" y="3383519"/>
                  </a:cubicBezTo>
                  <a:cubicBezTo>
                    <a:pt x="1739507" y="3384794"/>
                    <a:pt x="1741128" y="3389895"/>
                    <a:pt x="1747613" y="3388620"/>
                  </a:cubicBezTo>
                  <a:cubicBezTo>
                    <a:pt x="1750855" y="3388620"/>
                    <a:pt x="1754098" y="3389895"/>
                    <a:pt x="1757340" y="3391171"/>
                  </a:cubicBezTo>
                  <a:cubicBezTo>
                    <a:pt x="1762204" y="3393722"/>
                    <a:pt x="1763825" y="3396272"/>
                    <a:pt x="1770309" y="3396272"/>
                  </a:cubicBezTo>
                  <a:cubicBezTo>
                    <a:pt x="1773552" y="3396272"/>
                    <a:pt x="1776794" y="3398823"/>
                    <a:pt x="1778415" y="3400099"/>
                  </a:cubicBezTo>
                  <a:cubicBezTo>
                    <a:pt x="1786521" y="3402638"/>
                    <a:pt x="1794627" y="3402638"/>
                    <a:pt x="1799490" y="3394997"/>
                  </a:cubicBezTo>
                  <a:lnTo>
                    <a:pt x="1801111" y="3393722"/>
                  </a:lnTo>
                  <a:cubicBezTo>
                    <a:pt x="1807596" y="3396272"/>
                    <a:pt x="1807596" y="3391171"/>
                    <a:pt x="1809217" y="3388620"/>
                  </a:cubicBezTo>
                  <a:cubicBezTo>
                    <a:pt x="1810838" y="3387345"/>
                    <a:pt x="1814081" y="3386070"/>
                    <a:pt x="1815702" y="3384794"/>
                  </a:cubicBezTo>
                  <a:cubicBezTo>
                    <a:pt x="1818944" y="3382244"/>
                    <a:pt x="1822186" y="3380968"/>
                    <a:pt x="1827050" y="3378417"/>
                  </a:cubicBezTo>
                  <a:cubicBezTo>
                    <a:pt x="1828671" y="3377142"/>
                    <a:pt x="1831913" y="3375867"/>
                    <a:pt x="1833535" y="3375867"/>
                  </a:cubicBezTo>
                  <a:cubicBezTo>
                    <a:pt x="1841641" y="3375867"/>
                    <a:pt x="1846504" y="3373316"/>
                    <a:pt x="1852989" y="3368215"/>
                  </a:cubicBezTo>
                  <a:cubicBezTo>
                    <a:pt x="1857852" y="3364388"/>
                    <a:pt x="1865958" y="3361838"/>
                    <a:pt x="1872443" y="3359287"/>
                  </a:cubicBezTo>
                  <a:cubicBezTo>
                    <a:pt x="1878927" y="3356737"/>
                    <a:pt x="1885412" y="3354186"/>
                    <a:pt x="1893518" y="3352910"/>
                  </a:cubicBezTo>
                  <a:cubicBezTo>
                    <a:pt x="1898381" y="3351635"/>
                    <a:pt x="1903245" y="3351635"/>
                    <a:pt x="1908108" y="3351635"/>
                  </a:cubicBezTo>
                  <a:lnTo>
                    <a:pt x="1911350" y="3351635"/>
                  </a:lnTo>
                  <a:cubicBezTo>
                    <a:pt x="1917835" y="3349084"/>
                    <a:pt x="1924320" y="3345258"/>
                    <a:pt x="1932425" y="3342708"/>
                  </a:cubicBezTo>
                  <a:lnTo>
                    <a:pt x="1937289" y="3342708"/>
                  </a:lnTo>
                  <a:cubicBezTo>
                    <a:pt x="1945395" y="3345258"/>
                    <a:pt x="1953501" y="3345258"/>
                    <a:pt x="1961606" y="3340157"/>
                  </a:cubicBezTo>
                  <a:cubicBezTo>
                    <a:pt x="1963228" y="3338881"/>
                    <a:pt x="1966470" y="3337606"/>
                    <a:pt x="1968091" y="3336331"/>
                  </a:cubicBezTo>
                  <a:cubicBezTo>
                    <a:pt x="1976197" y="3338881"/>
                    <a:pt x="1984303" y="3343983"/>
                    <a:pt x="1994030" y="3343983"/>
                  </a:cubicBezTo>
                  <a:cubicBezTo>
                    <a:pt x="1997272" y="3343983"/>
                    <a:pt x="2002135" y="3342708"/>
                    <a:pt x="2005378" y="3341432"/>
                  </a:cubicBezTo>
                  <a:cubicBezTo>
                    <a:pt x="2011862" y="3341432"/>
                    <a:pt x="2018347" y="3341432"/>
                    <a:pt x="2023211" y="3340157"/>
                  </a:cubicBezTo>
                  <a:cubicBezTo>
                    <a:pt x="2029695" y="3338881"/>
                    <a:pt x="2037801" y="3340157"/>
                    <a:pt x="2044286" y="3337606"/>
                  </a:cubicBezTo>
                  <a:cubicBezTo>
                    <a:pt x="2047528" y="3331230"/>
                    <a:pt x="2049149" y="3331230"/>
                    <a:pt x="2057255" y="3332504"/>
                  </a:cubicBezTo>
                  <a:cubicBezTo>
                    <a:pt x="2066982" y="3333780"/>
                    <a:pt x="2073467" y="3332504"/>
                    <a:pt x="2079951" y="3326128"/>
                  </a:cubicBezTo>
                  <a:cubicBezTo>
                    <a:pt x="2083194" y="3322302"/>
                    <a:pt x="2091300" y="3322302"/>
                    <a:pt x="2096163" y="3319751"/>
                  </a:cubicBezTo>
                  <a:cubicBezTo>
                    <a:pt x="2097784" y="3319751"/>
                    <a:pt x="2099405" y="3318476"/>
                    <a:pt x="2101026" y="3318476"/>
                  </a:cubicBezTo>
                  <a:cubicBezTo>
                    <a:pt x="2104269" y="3317201"/>
                    <a:pt x="2105890" y="3317201"/>
                    <a:pt x="2109132" y="3315925"/>
                  </a:cubicBezTo>
                  <a:cubicBezTo>
                    <a:pt x="2117238" y="3313374"/>
                    <a:pt x="2125344" y="3312099"/>
                    <a:pt x="2133450" y="3308273"/>
                  </a:cubicBezTo>
                  <a:cubicBezTo>
                    <a:pt x="2141555" y="3304447"/>
                    <a:pt x="2148040" y="3301896"/>
                    <a:pt x="2156146" y="3306997"/>
                  </a:cubicBezTo>
                  <a:lnTo>
                    <a:pt x="2159388" y="3306997"/>
                  </a:lnTo>
                  <a:cubicBezTo>
                    <a:pt x="2162631" y="3305722"/>
                    <a:pt x="2164252" y="3305722"/>
                    <a:pt x="2167494" y="3304447"/>
                  </a:cubicBezTo>
                  <a:cubicBezTo>
                    <a:pt x="2167494" y="3300621"/>
                    <a:pt x="2167494" y="3295519"/>
                    <a:pt x="2173979" y="3291693"/>
                  </a:cubicBezTo>
                  <a:cubicBezTo>
                    <a:pt x="2175600" y="3290418"/>
                    <a:pt x="2175600" y="3287867"/>
                    <a:pt x="2178842" y="3286592"/>
                  </a:cubicBezTo>
                  <a:cubicBezTo>
                    <a:pt x="2182084" y="3284041"/>
                    <a:pt x="2186948" y="3284041"/>
                    <a:pt x="2190190" y="3285317"/>
                  </a:cubicBezTo>
                  <a:cubicBezTo>
                    <a:pt x="2191812" y="3286592"/>
                    <a:pt x="2195054" y="3285317"/>
                    <a:pt x="2196675" y="3285317"/>
                  </a:cubicBezTo>
                  <a:cubicBezTo>
                    <a:pt x="2206402" y="3284041"/>
                    <a:pt x="2217750" y="3284041"/>
                    <a:pt x="2227477" y="3282766"/>
                  </a:cubicBezTo>
                  <a:cubicBezTo>
                    <a:pt x="2237204" y="3281490"/>
                    <a:pt x="2246931" y="3280215"/>
                    <a:pt x="2256658" y="3277664"/>
                  </a:cubicBezTo>
                  <a:cubicBezTo>
                    <a:pt x="2263143" y="3275114"/>
                    <a:pt x="2269627" y="3276389"/>
                    <a:pt x="2276112" y="3276389"/>
                  </a:cubicBezTo>
                  <a:cubicBezTo>
                    <a:pt x="2289081" y="3277664"/>
                    <a:pt x="2300429" y="3277664"/>
                    <a:pt x="2311777" y="3272563"/>
                  </a:cubicBezTo>
                  <a:lnTo>
                    <a:pt x="2308535" y="3270012"/>
                  </a:lnTo>
                  <a:cubicBezTo>
                    <a:pt x="2311777" y="3268737"/>
                    <a:pt x="2315020" y="3268737"/>
                    <a:pt x="2319883" y="3268737"/>
                  </a:cubicBezTo>
                  <a:cubicBezTo>
                    <a:pt x="2323125" y="3272563"/>
                    <a:pt x="2327989" y="3270012"/>
                    <a:pt x="2331231" y="3267462"/>
                  </a:cubicBezTo>
                  <a:cubicBezTo>
                    <a:pt x="2336095" y="3263636"/>
                    <a:pt x="2340958" y="3264911"/>
                    <a:pt x="2347443" y="3264911"/>
                  </a:cubicBezTo>
                  <a:cubicBezTo>
                    <a:pt x="2353928" y="3266186"/>
                    <a:pt x="2362034" y="3263636"/>
                    <a:pt x="2370139" y="3262360"/>
                  </a:cubicBezTo>
                  <a:cubicBezTo>
                    <a:pt x="2371760" y="3262360"/>
                    <a:pt x="2373382" y="3259810"/>
                    <a:pt x="2373382" y="3258534"/>
                  </a:cubicBezTo>
                  <a:cubicBezTo>
                    <a:pt x="2376624" y="3258534"/>
                    <a:pt x="2379866" y="3257259"/>
                    <a:pt x="2384730" y="3257259"/>
                  </a:cubicBezTo>
                  <a:lnTo>
                    <a:pt x="2391215" y="3257259"/>
                  </a:lnTo>
                  <a:cubicBezTo>
                    <a:pt x="2397699" y="3259810"/>
                    <a:pt x="2404184" y="3259810"/>
                    <a:pt x="2410668" y="3257259"/>
                  </a:cubicBezTo>
                  <a:cubicBezTo>
                    <a:pt x="2412289" y="3255983"/>
                    <a:pt x="2415532" y="3255983"/>
                    <a:pt x="2417153" y="3255983"/>
                  </a:cubicBezTo>
                  <a:cubicBezTo>
                    <a:pt x="2422017" y="3254708"/>
                    <a:pt x="2426880" y="3255983"/>
                    <a:pt x="2430122" y="3252157"/>
                  </a:cubicBezTo>
                  <a:cubicBezTo>
                    <a:pt x="2431744" y="3250882"/>
                    <a:pt x="2434986" y="3252157"/>
                    <a:pt x="2438228" y="3250882"/>
                  </a:cubicBezTo>
                  <a:lnTo>
                    <a:pt x="2485242" y="3250882"/>
                  </a:lnTo>
                  <a:cubicBezTo>
                    <a:pt x="2491726" y="3250882"/>
                    <a:pt x="2499832" y="3252157"/>
                    <a:pt x="2506317" y="3253433"/>
                  </a:cubicBezTo>
                  <a:cubicBezTo>
                    <a:pt x="2514423" y="3254708"/>
                    <a:pt x="2520907" y="3253433"/>
                    <a:pt x="2527392" y="3252157"/>
                  </a:cubicBezTo>
                  <a:lnTo>
                    <a:pt x="2538740" y="3252157"/>
                  </a:lnTo>
                  <a:cubicBezTo>
                    <a:pt x="2543604" y="3252157"/>
                    <a:pt x="2548467" y="3253433"/>
                    <a:pt x="2553330" y="3252157"/>
                  </a:cubicBezTo>
                  <a:cubicBezTo>
                    <a:pt x="2556573" y="3252157"/>
                    <a:pt x="2558194" y="3249606"/>
                    <a:pt x="2559815" y="3247056"/>
                  </a:cubicBezTo>
                  <a:cubicBezTo>
                    <a:pt x="2563058" y="3243230"/>
                    <a:pt x="2567921" y="3241954"/>
                    <a:pt x="2574406" y="3241954"/>
                  </a:cubicBezTo>
                  <a:cubicBezTo>
                    <a:pt x="2579269" y="3241954"/>
                    <a:pt x="2584133" y="3240679"/>
                    <a:pt x="2588996" y="3239404"/>
                  </a:cubicBezTo>
                  <a:lnTo>
                    <a:pt x="2592239" y="3239404"/>
                  </a:lnTo>
                  <a:cubicBezTo>
                    <a:pt x="2598723" y="3247056"/>
                    <a:pt x="2608450" y="3241954"/>
                    <a:pt x="2616556" y="3243230"/>
                  </a:cubicBezTo>
                  <a:lnTo>
                    <a:pt x="2619798" y="3243230"/>
                  </a:lnTo>
                  <a:cubicBezTo>
                    <a:pt x="2626283" y="3245780"/>
                    <a:pt x="2634389" y="3248331"/>
                    <a:pt x="2640873" y="3249606"/>
                  </a:cubicBezTo>
                  <a:cubicBezTo>
                    <a:pt x="2648979" y="3250882"/>
                    <a:pt x="2655464" y="3257259"/>
                    <a:pt x="2661948" y="3257259"/>
                  </a:cubicBezTo>
                  <a:cubicBezTo>
                    <a:pt x="2673297" y="3257259"/>
                    <a:pt x="2683023" y="3263636"/>
                    <a:pt x="2692751" y="3264911"/>
                  </a:cubicBezTo>
                  <a:cubicBezTo>
                    <a:pt x="2700856" y="3266186"/>
                    <a:pt x="2708962" y="3268737"/>
                    <a:pt x="2717068" y="3271288"/>
                  </a:cubicBezTo>
                  <a:cubicBezTo>
                    <a:pt x="2720310" y="3272563"/>
                    <a:pt x="2725174" y="3271288"/>
                    <a:pt x="2728416" y="3271288"/>
                  </a:cubicBezTo>
                  <a:cubicBezTo>
                    <a:pt x="2738143" y="3272563"/>
                    <a:pt x="2747870" y="3272563"/>
                    <a:pt x="2757597" y="3273839"/>
                  </a:cubicBezTo>
                  <a:lnTo>
                    <a:pt x="2759218" y="3273839"/>
                  </a:lnTo>
                  <a:cubicBezTo>
                    <a:pt x="2770566" y="3272563"/>
                    <a:pt x="2781915" y="3275114"/>
                    <a:pt x="2793262" y="3275114"/>
                  </a:cubicBezTo>
                  <a:cubicBezTo>
                    <a:pt x="2794884" y="3048100"/>
                    <a:pt x="2786778" y="2821087"/>
                    <a:pt x="2777051" y="2594074"/>
                  </a:cubicBezTo>
                  <a:cubicBezTo>
                    <a:pt x="2767324" y="2378539"/>
                    <a:pt x="2757597" y="2163003"/>
                    <a:pt x="2755976" y="1947468"/>
                  </a:cubicBezTo>
                  <a:cubicBezTo>
                    <a:pt x="2755976" y="1839063"/>
                    <a:pt x="2757597" y="1731933"/>
                    <a:pt x="2760839" y="1623528"/>
                  </a:cubicBezTo>
                  <a:cubicBezTo>
                    <a:pt x="2765703" y="1515123"/>
                    <a:pt x="2775430" y="1406717"/>
                    <a:pt x="2781915" y="1298312"/>
                  </a:cubicBezTo>
                  <a:cubicBezTo>
                    <a:pt x="2800315" y="955241"/>
                    <a:pt x="2790020" y="610895"/>
                    <a:pt x="2783536" y="267825"/>
                  </a:cubicBezTo>
                  <a:cubicBezTo>
                    <a:pt x="2778672" y="266549"/>
                    <a:pt x="2775430" y="265274"/>
                    <a:pt x="2772187" y="263999"/>
                  </a:cubicBezTo>
                  <a:cubicBezTo>
                    <a:pt x="2767324" y="261448"/>
                    <a:pt x="2762460" y="260173"/>
                    <a:pt x="2755976" y="261448"/>
                  </a:cubicBezTo>
                  <a:lnTo>
                    <a:pt x="2746249" y="261448"/>
                  </a:lnTo>
                  <a:cubicBezTo>
                    <a:pt x="2741385" y="261448"/>
                    <a:pt x="2734901" y="261448"/>
                    <a:pt x="2731658" y="266549"/>
                  </a:cubicBezTo>
                  <a:cubicBezTo>
                    <a:pt x="2731658" y="266549"/>
                    <a:pt x="2730037" y="267825"/>
                    <a:pt x="2728416" y="267825"/>
                  </a:cubicBezTo>
                  <a:lnTo>
                    <a:pt x="2721932" y="267825"/>
                  </a:lnTo>
                  <a:cubicBezTo>
                    <a:pt x="2720310" y="265274"/>
                    <a:pt x="2723553" y="260173"/>
                    <a:pt x="2715447" y="261448"/>
                  </a:cubicBezTo>
                  <a:cubicBezTo>
                    <a:pt x="2712204" y="261448"/>
                    <a:pt x="2707341" y="262723"/>
                    <a:pt x="2704099" y="262723"/>
                  </a:cubicBezTo>
                  <a:lnTo>
                    <a:pt x="2679781" y="262723"/>
                  </a:lnTo>
                  <a:cubicBezTo>
                    <a:pt x="2678160" y="260173"/>
                    <a:pt x="2676539" y="257622"/>
                    <a:pt x="2673297" y="253796"/>
                  </a:cubicBezTo>
                  <a:cubicBezTo>
                    <a:pt x="2671675" y="251245"/>
                    <a:pt x="2670054" y="249970"/>
                    <a:pt x="2665191" y="252520"/>
                  </a:cubicBezTo>
                  <a:cubicBezTo>
                    <a:pt x="2661948" y="253796"/>
                    <a:pt x="2660327" y="253796"/>
                    <a:pt x="2658706" y="251245"/>
                  </a:cubicBezTo>
                  <a:cubicBezTo>
                    <a:pt x="2653842" y="244868"/>
                    <a:pt x="2648979" y="239767"/>
                    <a:pt x="2639252" y="238491"/>
                  </a:cubicBezTo>
                  <a:cubicBezTo>
                    <a:pt x="2637631" y="238491"/>
                    <a:pt x="2636010" y="235941"/>
                    <a:pt x="2634389" y="234665"/>
                  </a:cubicBezTo>
                  <a:cubicBezTo>
                    <a:pt x="2631146" y="232115"/>
                    <a:pt x="2629525" y="229564"/>
                    <a:pt x="2624662" y="229564"/>
                  </a:cubicBezTo>
                  <a:cubicBezTo>
                    <a:pt x="2623040" y="229564"/>
                    <a:pt x="2619798" y="227013"/>
                    <a:pt x="2619798" y="225738"/>
                  </a:cubicBezTo>
                  <a:cubicBezTo>
                    <a:pt x="2618177" y="220637"/>
                    <a:pt x="2618177" y="216810"/>
                    <a:pt x="2618177" y="211709"/>
                  </a:cubicBezTo>
                  <a:cubicBezTo>
                    <a:pt x="2616556" y="206608"/>
                    <a:pt x="2613313" y="201506"/>
                    <a:pt x="2608450" y="198955"/>
                  </a:cubicBezTo>
                  <a:cubicBezTo>
                    <a:pt x="2600344" y="195129"/>
                    <a:pt x="2593860" y="190028"/>
                    <a:pt x="2585754" y="186202"/>
                  </a:cubicBezTo>
                  <a:cubicBezTo>
                    <a:pt x="2584133" y="184927"/>
                    <a:pt x="2580890" y="183651"/>
                    <a:pt x="2577648" y="183651"/>
                  </a:cubicBezTo>
                  <a:cubicBezTo>
                    <a:pt x="2572784" y="182376"/>
                    <a:pt x="2567921" y="181100"/>
                    <a:pt x="2563058" y="181100"/>
                  </a:cubicBezTo>
                  <a:cubicBezTo>
                    <a:pt x="2558194" y="181100"/>
                    <a:pt x="2551709" y="181100"/>
                    <a:pt x="2546846" y="183651"/>
                  </a:cubicBezTo>
                  <a:cubicBezTo>
                    <a:pt x="2537119" y="187477"/>
                    <a:pt x="2529013" y="182376"/>
                    <a:pt x="2520907" y="182376"/>
                  </a:cubicBezTo>
                  <a:cubicBezTo>
                    <a:pt x="2512801" y="181100"/>
                    <a:pt x="2504696" y="178550"/>
                    <a:pt x="2498211" y="177274"/>
                  </a:cubicBezTo>
                  <a:lnTo>
                    <a:pt x="2477136" y="177274"/>
                  </a:lnTo>
                  <a:cubicBezTo>
                    <a:pt x="2459303" y="179825"/>
                    <a:pt x="2444713" y="172173"/>
                    <a:pt x="2426880" y="170898"/>
                  </a:cubicBezTo>
                  <a:cubicBezTo>
                    <a:pt x="2422017" y="170898"/>
                    <a:pt x="2417153" y="167072"/>
                    <a:pt x="2412289" y="164521"/>
                  </a:cubicBezTo>
                  <a:cubicBezTo>
                    <a:pt x="2409047" y="161970"/>
                    <a:pt x="2405805" y="161970"/>
                    <a:pt x="2400941" y="163246"/>
                  </a:cubicBezTo>
                  <a:cubicBezTo>
                    <a:pt x="2394457" y="164521"/>
                    <a:pt x="2387972" y="163246"/>
                    <a:pt x="2381487" y="164521"/>
                  </a:cubicBezTo>
                  <a:cubicBezTo>
                    <a:pt x="2371760" y="167072"/>
                    <a:pt x="2363655" y="160695"/>
                    <a:pt x="2353927" y="160695"/>
                  </a:cubicBezTo>
                  <a:cubicBezTo>
                    <a:pt x="2345822" y="161970"/>
                    <a:pt x="2337716" y="161970"/>
                    <a:pt x="2329610" y="163246"/>
                  </a:cubicBezTo>
                  <a:lnTo>
                    <a:pt x="2310156" y="167072"/>
                  </a:lnTo>
                  <a:cubicBezTo>
                    <a:pt x="2297187" y="172173"/>
                    <a:pt x="2287460" y="165796"/>
                    <a:pt x="2276112" y="163246"/>
                  </a:cubicBezTo>
                  <a:cubicBezTo>
                    <a:pt x="2268006" y="161970"/>
                    <a:pt x="2263143" y="159419"/>
                    <a:pt x="2256658" y="155593"/>
                  </a:cubicBezTo>
                  <a:cubicBezTo>
                    <a:pt x="2250173" y="151767"/>
                    <a:pt x="2243689" y="155593"/>
                    <a:pt x="2238825" y="155593"/>
                  </a:cubicBezTo>
                  <a:cubicBezTo>
                    <a:pt x="2233962" y="155593"/>
                    <a:pt x="2230719" y="159419"/>
                    <a:pt x="2227477" y="160695"/>
                  </a:cubicBezTo>
                  <a:cubicBezTo>
                    <a:pt x="2222614" y="161970"/>
                    <a:pt x="2217750" y="161970"/>
                    <a:pt x="2212886" y="161970"/>
                  </a:cubicBezTo>
                  <a:cubicBezTo>
                    <a:pt x="2208023" y="161970"/>
                    <a:pt x="2201538" y="160695"/>
                    <a:pt x="2196675" y="161970"/>
                  </a:cubicBezTo>
                  <a:cubicBezTo>
                    <a:pt x="2188569" y="164521"/>
                    <a:pt x="2182084" y="168347"/>
                    <a:pt x="2175600" y="170898"/>
                  </a:cubicBezTo>
                  <a:cubicBezTo>
                    <a:pt x="2173979" y="172173"/>
                    <a:pt x="2172357" y="173448"/>
                    <a:pt x="2170736" y="173448"/>
                  </a:cubicBezTo>
                  <a:cubicBezTo>
                    <a:pt x="2159388" y="178550"/>
                    <a:pt x="2146419" y="179825"/>
                    <a:pt x="2131828" y="179825"/>
                  </a:cubicBezTo>
                  <a:cubicBezTo>
                    <a:pt x="2123723" y="179825"/>
                    <a:pt x="2115617" y="179825"/>
                    <a:pt x="2107511" y="178550"/>
                  </a:cubicBezTo>
                  <a:cubicBezTo>
                    <a:pt x="2102647" y="178550"/>
                    <a:pt x="2099405" y="174724"/>
                    <a:pt x="2096163" y="174724"/>
                  </a:cubicBezTo>
                  <a:cubicBezTo>
                    <a:pt x="2084815" y="173448"/>
                    <a:pt x="2075088" y="173448"/>
                    <a:pt x="2063740" y="173448"/>
                  </a:cubicBezTo>
                  <a:cubicBezTo>
                    <a:pt x="2062118" y="173448"/>
                    <a:pt x="2060497" y="174724"/>
                    <a:pt x="2058876" y="174724"/>
                  </a:cubicBezTo>
                  <a:cubicBezTo>
                    <a:pt x="2052391" y="177274"/>
                    <a:pt x="2045907" y="181100"/>
                    <a:pt x="2039422" y="183651"/>
                  </a:cubicBezTo>
                  <a:cubicBezTo>
                    <a:pt x="2028074" y="186202"/>
                    <a:pt x="2016726" y="188753"/>
                    <a:pt x="2005378" y="190028"/>
                  </a:cubicBezTo>
                  <a:lnTo>
                    <a:pt x="2000514" y="190028"/>
                  </a:lnTo>
                  <a:cubicBezTo>
                    <a:pt x="1990787" y="186202"/>
                    <a:pt x="1982682" y="190028"/>
                    <a:pt x="1972954" y="191303"/>
                  </a:cubicBezTo>
                  <a:cubicBezTo>
                    <a:pt x="1963227" y="193854"/>
                    <a:pt x="1953501" y="197680"/>
                    <a:pt x="1943773" y="200231"/>
                  </a:cubicBezTo>
                  <a:cubicBezTo>
                    <a:pt x="1940531" y="201506"/>
                    <a:pt x="1937289" y="200231"/>
                    <a:pt x="1934047" y="198955"/>
                  </a:cubicBezTo>
                  <a:cubicBezTo>
                    <a:pt x="1929183" y="197680"/>
                    <a:pt x="1925941" y="197680"/>
                    <a:pt x="1922699" y="200231"/>
                  </a:cubicBezTo>
                  <a:cubicBezTo>
                    <a:pt x="1921077" y="201506"/>
                    <a:pt x="1919456" y="201506"/>
                    <a:pt x="1917835" y="201506"/>
                  </a:cubicBezTo>
                  <a:cubicBezTo>
                    <a:pt x="1912971" y="202782"/>
                    <a:pt x="1908108" y="202782"/>
                    <a:pt x="1904866" y="204057"/>
                  </a:cubicBezTo>
                  <a:cubicBezTo>
                    <a:pt x="1898381" y="207883"/>
                    <a:pt x="1891896" y="206608"/>
                    <a:pt x="1885412" y="209158"/>
                  </a:cubicBezTo>
                  <a:cubicBezTo>
                    <a:pt x="1878927" y="211709"/>
                    <a:pt x="1872442" y="211709"/>
                    <a:pt x="1867579" y="215535"/>
                  </a:cubicBezTo>
                  <a:cubicBezTo>
                    <a:pt x="1865958" y="216810"/>
                    <a:pt x="1862715" y="216810"/>
                    <a:pt x="1859473" y="216810"/>
                  </a:cubicBezTo>
                  <a:cubicBezTo>
                    <a:pt x="1851367" y="218086"/>
                    <a:pt x="1844883" y="221912"/>
                    <a:pt x="1840019" y="227013"/>
                  </a:cubicBezTo>
                  <a:cubicBezTo>
                    <a:pt x="1833535" y="232115"/>
                    <a:pt x="1827050" y="235941"/>
                    <a:pt x="1820565" y="239767"/>
                  </a:cubicBezTo>
                  <a:cubicBezTo>
                    <a:pt x="1818944" y="241042"/>
                    <a:pt x="1814081" y="241042"/>
                    <a:pt x="1812459" y="241042"/>
                  </a:cubicBezTo>
                  <a:cubicBezTo>
                    <a:pt x="1805975" y="241042"/>
                    <a:pt x="1799490" y="239767"/>
                    <a:pt x="1794627" y="238491"/>
                  </a:cubicBezTo>
                  <a:cubicBezTo>
                    <a:pt x="1791384" y="238491"/>
                    <a:pt x="1789763" y="237216"/>
                    <a:pt x="1786521" y="237216"/>
                  </a:cubicBezTo>
                  <a:cubicBezTo>
                    <a:pt x="1776794" y="241042"/>
                    <a:pt x="1765446" y="238491"/>
                    <a:pt x="1755719" y="238491"/>
                  </a:cubicBezTo>
                  <a:cubicBezTo>
                    <a:pt x="1754098" y="238491"/>
                    <a:pt x="1750855" y="237216"/>
                    <a:pt x="1749234" y="235941"/>
                  </a:cubicBezTo>
                  <a:cubicBezTo>
                    <a:pt x="1742749" y="232115"/>
                    <a:pt x="1736265" y="232115"/>
                    <a:pt x="1729780" y="234665"/>
                  </a:cubicBezTo>
                  <a:cubicBezTo>
                    <a:pt x="1724917" y="235941"/>
                    <a:pt x="1720053" y="235941"/>
                    <a:pt x="1716811" y="233390"/>
                  </a:cubicBezTo>
                  <a:cubicBezTo>
                    <a:pt x="1710326" y="229564"/>
                    <a:pt x="1702220" y="227013"/>
                    <a:pt x="1694114" y="225738"/>
                  </a:cubicBezTo>
                  <a:cubicBezTo>
                    <a:pt x="1687630" y="224463"/>
                    <a:pt x="1681145" y="221912"/>
                    <a:pt x="1674661" y="219361"/>
                  </a:cubicBezTo>
                  <a:cubicBezTo>
                    <a:pt x="1671418" y="218086"/>
                    <a:pt x="1668176" y="219361"/>
                    <a:pt x="1664934" y="219361"/>
                  </a:cubicBezTo>
                  <a:cubicBezTo>
                    <a:pt x="1661691" y="219361"/>
                    <a:pt x="1660070" y="220637"/>
                    <a:pt x="1656828" y="220637"/>
                  </a:cubicBezTo>
                  <a:cubicBezTo>
                    <a:pt x="1647101" y="221912"/>
                    <a:pt x="1637374" y="224463"/>
                    <a:pt x="1629268" y="223187"/>
                  </a:cubicBezTo>
                  <a:cubicBezTo>
                    <a:pt x="1617920" y="220637"/>
                    <a:pt x="1606572" y="221912"/>
                    <a:pt x="1596845" y="216810"/>
                  </a:cubicBezTo>
                  <a:cubicBezTo>
                    <a:pt x="1591981" y="214260"/>
                    <a:pt x="1590360" y="216810"/>
                    <a:pt x="1587118" y="216810"/>
                  </a:cubicBezTo>
                  <a:cubicBezTo>
                    <a:pt x="1585497" y="216810"/>
                    <a:pt x="1583876" y="216810"/>
                    <a:pt x="1580633" y="218086"/>
                  </a:cubicBezTo>
                  <a:cubicBezTo>
                    <a:pt x="1579012" y="221912"/>
                    <a:pt x="1572527" y="224463"/>
                    <a:pt x="1564421" y="221912"/>
                  </a:cubicBezTo>
                  <a:cubicBezTo>
                    <a:pt x="1559558" y="220637"/>
                    <a:pt x="1556316" y="220637"/>
                    <a:pt x="1551452" y="221912"/>
                  </a:cubicBezTo>
                  <a:cubicBezTo>
                    <a:pt x="1546589" y="223187"/>
                    <a:pt x="1541725" y="223187"/>
                    <a:pt x="1535241" y="224463"/>
                  </a:cubicBezTo>
                  <a:lnTo>
                    <a:pt x="1533619" y="224463"/>
                  </a:lnTo>
                  <a:cubicBezTo>
                    <a:pt x="1520650" y="230839"/>
                    <a:pt x="1507681" y="225738"/>
                    <a:pt x="1493090" y="225738"/>
                  </a:cubicBezTo>
                  <a:lnTo>
                    <a:pt x="1484985" y="225738"/>
                  </a:lnTo>
                  <a:cubicBezTo>
                    <a:pt x="1475258" y="227013"/>
                    <a:pt x="1470394" y="220637"/>
                    <a:pt x="1463910" y="216810"/>
                  </a:cubicBezTo>
                  <a:cubicBezTo>
                    <a:pt x="1457425" y="212984"/>
                    <a:pt x="1450940" y="207883"/>
                    <a:pt x="1444455" y="205332"/>
                  </a:cubicBezTo>
                  <a:cubicBezTo>
                    <a:pt x="1442834" y="204057"/>
                    <a:pt x="1437971" y="205332"/>
                    <a:pt x="1434729" y="205332"/>
                  </a:cubicBezTo>
                  <a:lnTo>
                    <a:pt x="1420138" y="205332"/>
                  </a:lnTo>
                  <a:lnTo>
                    <a:pt x="1418517" y="204057"/>
                  </a:lnTo>
                  <a:cubicBezTo>
                    <a:pt x="1407169" y="206608"/>
                    <a:pt x="1400684" y="201506"/>
                    <a:pt x="1392578" y="196405"/>
                  </a:cubicBezTo>
                  <a:cubicBezTo>
                    <a:pt x="1387715" y="193854"/>
                    <a:pt x="1381230" y="191303"/>
                    <a:pt x="1376367" y="190028"/>
                  </a:cubicBezTo>
                  <a:cubicBezTo>
                    <a:pt x="1369882" y="187477"/>
                    <a:pt x="1361776" y="186202"/>
                    <a:pt x="1358534" y="179825"/>
                  </a:cubicBezTo>
                  <a:cubicBezTo>
                    <a:pt x="1356913" y="177274"/>
                    <a:pt x="1353670" y="177274"/>
                    <a:pt x="1352049" y="174724"/>
                  </a:cubicBezTo>
                  <a:cubicBezTo>
                    <a:pt x="1350428" y="172173"/>
                    <a:pt x="1348807" y="169622"/>
                    <a:pt x="1348807" y="168347"/>
                  </a:cubicBezTo>
                  <a:cubicBezTo>
                    <a:pt x="1348807" y="165796"/>
                    <a:pt x="1350428" y="163245"/>
                    <a:pt x="1352049" y="160695"/>
                  </a:cubicBezTo>
                  <a:cubicBezTo>
                    <a:pt x="1353670" y="156869"/>
                    <a:pt x="1350428" y="153043"/>
                    <a:pt x="1345565" y="150492"/>
                  </a:cubicBezTo>
                  <a:cubicBezTo>
                    <a:pt x="1343943" y="149217"/>
                    <a:pt x="1340701" y="149217"/>
                    <a:pt x="1340701" y="147941"/>
                  </a:cubicBezTo>
                  <a:cubicBezTo>
                    <a:pt x="1337459" y="140289"/>
                    <a:pt x="1329353" y="137738"/>
                    <a:pt x="1322868" y="131362"/>
                  </a:cubicBezTo>
                  <a:cubicBezTo>
                    <a:pt x="1318005" y="127536"/>
                    <a:pt x="1314763" y="122434"/>
                    <a:pt x="1311520" y="117333"/>
                  </a:cubicBezTo>
                  <a:cubicBezTo>
                    <a:pt x="1308278" y="114782"/>
                    <a:pt x="1306657" y="112231"/>
                    <a:pt x="1301793" y="109681"/>
                  </a:cubicBezTo>
                  <a:cubicBezTo>
                    <a:pt x="1290445" y="105854"/>
                    <a:pt x="1279097" y="102028"/>
                    <a:pt x="1267749" y="96927"/>
                  </a:cubicBezTo>
                  <a:cubicBezTo>
                    <a:pt x="1267749" y="107130"/>
                    <a:pt x="1264507" y="104579"/>
                    <a:pt x="1262885" y="102028"/>
                  </a:cubicBezTo>
                  <a:cubicBezTo>
                    <a:pt x="1262885" y="98202"/>
                    <a:pt x="1259643" y="96927"/>
                    <a:pt x="1254780" y="96927"/>
                  </a:cubicBezTo>
                  <a:cubicBezTo>
                    <a:pt x="1254780" y="96927"/>
                    <a:pt x="1253158" y="96927"/>
                    <a:pt x="1253158" y="95652"/>
                  </a:cubicBezTo>
                  <a:cubicBezTo>
                    <a:pt x="1251537" y="88000"/>
                    <a:pt x="1243431" y="90550"/>
                    <a:pt x="1238568" y="89275"/>
                  </a:cubicBezTo>
                  <a:cubicBezTo>
                    <a:pt x="1235326" y="88000"/>
                    <a:pt x="1232083" y="86724"/>
                    <a:pt x="1228841" y="88000"/>
                  </a:cubicBezTo>
                  <a:cubicBezTo>
                    <a:pt x="1222356" y="89275"/>
                    <a:pt x="1217493" y="85449"/>
                    <a:pt x="1211008" y="84173"/>
                  </a:cubicBezTo>
                  <a:cubicBezTo>
                    <a:pt x="1209387" y="84173"/>
                    <a:pt x="1207766" y="84173"/>
                    <a:pt x="1206145" y="85449"/>
                  </a:cubicBezTo>
                  <a:cubicBezTo>
                    <a:pt x="1202902" y="88000"/>
                    <a:pt x="1199660" y="88000"/>
                    <a:pt x="1194797" y="85449"/>
                  </a:cubicBezTo>
                  <a:cubicBezTo>
                    <a:pt x="1188312" y="81623"/>
                    <a:pt x="1181827" y="81623"/>
                    <a:pt x="1173722" y="84173"/>
                  </a:cubicBezTo>
                  <a:cubicBezTo>
                    <a:pt x="1170479" y="85449"/>
                    <a:pt x="1167237" y="85449"/>
                    <a:pt x="1163994" y="84173"/>
                  </a:cubicBezTo>
                  <a:cubicBezTo>
                    <a:pt x="1157510" y="81623"/>
                    <a:pt x="1151025" y="77797"/>
                    <a:pt x="1142919" y="75246"/>
                  </a:cubicBezTo>
                  <a:cubicBezTo>
                    <a:pt x="1141298" y="75246"/>
                    <a:pt x="1139677" y="73971"/>
                    <a:pt x="1138056" y="73971"/>
                  </a:cubicBezTo>
                  <a:cubicBezTo>
                    <a:pt x="1128329" y="75246"/>
                    <a:pt x="1120223" y="72695"/>
                    <a:pt x="1110496" y="75246"/>
                  </a:cubicBezTo>
                  <a:cubicBezTo>
                    <a:pt x="1105633" y="76521"/>
                    <a:pt x="1099148" y="76521"/>
                    <a:pt x="1095906" y="81623"/>
                  </a:cubicBezTo>
                  <a:cubicBezTo>
                    <a:pt x="1094284" y="82898"/>
                    <a:pt x="1089421" y="82898"/>
                    <a:pt x="1086179" y="84173"/>
                  </a:cubicBezTo>
                  <a:cubicBezTo>
                    <a:pt x="1078073" y="85449"/>
                    <a:pt x="1069967" y="86724"/>
                    <a:pt x="1061861" y="84173"/>
                  </a:cubicBezTo>
                  <a:cubicBezTo>
                    <a:pt x="1055377" y="81623"/>
                    <a:pt x="1047271" y="82898"/>
                    <a:pt x="1040786" y="81623"/>
                  </a:cubicBezTo>
                  <a:cubicBezTo>
                    <a:pt x="1035923" y="80347"/>
                    <a:pt x="1032680" y="77797"/>
                    <a:pt x="1029438" y="76521"/>
                  </a:cubicBezTo>
                  <a:cubicBezTo>
                    <a:pt x="1027817" y="75246"/>
                    <a:pt x="1026196" y="73971"/>
                    <a:pt x="1024575" y="73971"/>
                  </a:cubicBezTo>
                  <a:cubicBezTo>
                    <a:pt x="1014848" y="71420"/>
                    <a:pt x="1006742" y="66318"/>
                    <a:pt x="1001878" y="59942"/>
                  </a:cubicBezTo>
                  <a:cubicBezTo>
                    <a:pt x="998636" y="56116"/>
                    <a:pt x="993773" y="52290"/>
                    <a:pt x="990530" y="48463"/>
                  </a:cubicBezTo>
                  <a:cubicBezTo>
                    <a:pt x="979182" y="45913"/>
                    <a:pt x="980803" y="35710"/>
                    <a:pt x="974319" y="30608"/>
                  </a:cubicBezTo>
                  <a:cubicBezTo>
                    <a:pt x="969455" y="25507"/>
                    <a:pt x="964592" y="22956"/>
                    <a:pt x="956486" y="21681"/>
                  </a:cubicBezTo>
                  <a:lnTo>
                    <a:pt x="954865" y="21681"/>
                  </a:lnTo>
                  <a:cubicBezTo>
                    <a:pt x="946759" y="16580"/>
                    <a:pt x="938653" y="20406"/>
                    <a:pt x="928926" y="20406"/>
                  </a:cubicBezTo>
                  <a:cubicBezTo>
                    <a:pt x="925684" y="20406"/>
                    <a:pt x="920820" y="17855"/>
                    <a:pt x="917578" y="16580"/>
                  </a:cubicBezTo>
                  <a:cubicBezTo>
                    <a:pt x="915957" y="14029"/>
                    <a:pt x="914336" y="12754"/>
                    <a:pt x="912714" y="12754"/>
                  </a:cubicBezTo>
                  <a:cubicBezTo>
                    <a:pt x="902987" y="11478"/>
                    <a:pt x="894882" y="6377"/>
                    <a:pt x="886776" y="0"/>
                  </a:cubicBezTo>
                  <a:cubicBezTo>
                    <a:pt x="883533" y="1275"/>
                    <a:pt x="880291" y="2551"/>
                    <a:pt x="877049" y="2551"/>
                  </a:cubicBezTo>
                  <a:cubicBezTo>
                    <a:pt x="873807" y="3826"/>
                    <a:pt x="868943" y="3826"/>
                    <a:pt x="864080" y="3826"/>
                  </a:cubicBezTo>
                  <a:cubicBezTo>
                    <a:pt x="857595" y="2551"/>
                    <a:pt x="851110" y="3826"/>
                    <a:pt x="844626" y="7652"/>
                  </a:cubicBezTo>
                  <a:cubicBezTo>
                    <a:pt x="841383" y="8927"/>
                    <a:pt x="839762" y="10203"/>
                    <a:pt x="836520" y="11478"/>
                  </a:cubicBezTo>
                  <a:cubicBezTo>
                    <a:pt x="833278" y="12754"/>
                    <a:pt x="831656" y="15304"/>
                    <a:pt x="828414" y="16580"/>
                  </a:cubicBezTo>
                  <a:cubicBezTo>
                    <a:pt x="826793" y="17855"/>
                    <a:pt x="823551" y="17855"/>
                    <a:pt x="821929" y="19130"/>
                  </a:cubicBezTo>
                  <a:lnTo>
                    <a:pt x="812202" y="22956"/>
                  </a:lnTo>
                  <a:cubicBezTo>
                    <a:pt x="812202" y="22956"/>
                    <a:pt x="810581" y="24232"/>
                    <a:pt x="810581" y="22956"/>
                  </a:cubicBezTo>
                  <a:cubicBezTo>
                    <a:pt x="804097" y="20406"/>
                    <a:pt x="799233" y="25507"/>
                    <a:pt x="794370" y="28058"/>
                  </a:cubicBezTo>
                  <a:cubicBezTo>
                    <a:pt x="789506" y="30608"/>
                    <a:pt x="783022" y="30608"/>
                    <a:pt x="778158" y="33159"/>
                  </a:cubicBezTo>
                  <a:lnTo>
                    <a:pt x="776537" y="33159"/>
                  </a:lnTo>
                  <a:cubicBezTo>
                    <a:pt x="768431" y="34435"/>
                    <a:pt x="760325" y="36985"/>
                    <a:pt x="752219" y="38261"/>
                  </a:cubicBezTo>
                  <a:cubicBezTo>
                    <a:pt x="748977" y="38261"/>
                    <a:pt x="747356" y="39536"/>
                    <a:pt x="744114" y="40811"/>
                  </a:cubicBezTo>
                  <a:cubicBezTo>
                    <a:pt x="739250" y="42087"/>
                    <a:pt x="734387" y="44637"/>
                    <a:pt x="729523" y="45913"/>
                  </a:cubicBezTo>
                  <a:cubicBezTo>
                    <a:pt x="726281" y="47188"/>
                    <a:pt x="721417" y="48463"/>
                    <a:pt x="718175" y="49739"/>
                  </a:cubicBezTo>
                  <a:lnTo>
                    <a:pt x="713312" y="49739"/>
                  </a:lnTo>
                  <a:cubicBezTo>
                    <a:pt x="713312" y="49739"/>
                    <a:pt x="710069" y="49739"/>
                    <a:pt x="708448" y="52290"/>
                  </a:cubicBezTo>
                  <a:cubicBezTo>
                    <a:pt x="701963" y="49739"/>
                    <a:pt x="693858" y="48463"/>
                    <a:pt x="687373" y="45913"/>
                  </a:cubicBezTo>
                  <a:cubicBezTo>
                    <a:pt x="682509" y="44637"/>
                    <a:pt x="671161" y="47188"/>
                    <a:pt x="667919" y="51014"/>
                  </a:cubicBezTo>
                  <a:cubicBezTo>
                    <a:pt x="666298" y="52290"/>
                    <a:pt x="664677" y="53565"/>
                    <a:pt x="663055" y="53565"/>
                  </a:cubicBezTo>
                  <a:cubicBezTo>
                    <a:pt x="661434" y="53565"/>
                    <a:pt x="658192" y="52290"/>
                    <a:pt x="656571" y="52290"/>
                  </a:cubicBezTo>
                  <a:cubicBezTo>
                    <a:pt x="654950" y="52290"/>
                    <a:pt x="653329" y="53565"/>
                    <a:pt x="650086" y="53565"/>
                  </a:cubicBezTo>
                  <a:cubicBezTo>
                    <a:pt x="650086" y="54840"/>
                    <a:pt x="651707" y="56116"/>
                    <a:pt x="651707" y="57391"/>
                  </a:cubicBezTo>
                  <a:cubicBezTo>
                    <a:pt x="646844" y="58666"/>
                    <a:pt x="638738" y="68869"/>
                    <a:pt x="638738" y="73971"/>
                  </a:cubicBezTo>
                  <a:cubicBezTo>
                    <a:pt x="630632" y="76521"/>
                    <a:pt x="620905" y="77797"/>
                    <a:pt x="617663" y="85449"/>
                  </a:cubicBezTo>
                  <a:cubicBezTo>
                    <a:pt x="617663" y="86724"/>
                    <a:pt x="616042" y="86724"/>
                    <a:pt x="616042" y="88000"/>
                  </a:cubicBezTo>
                  <a:cubicBezTo>
                    <a:pt x="606315" y="89275"/>
                    <a:pt x="604694" y="96927"/>
                    <a:pt x="599830" y="103304"/>
                  </a:cubicBezTo>
                  <a:lnTo>
                    <a:pt x="599830" y="105854"/>
                  </a:lnTo>
                  <a:cubicBezTo>
                    <a:pt x="598209" y="105854"/>
                    <a:pt x="596588" y="107130"/>
                    <a:pt x="594967" y="107130"/>
                  </a:cubicBezTo>
                  <a:cubicBezTo>
                    <a:pt x="588482" y="109681"/>
                    <a:pt x="585240" y="113507"/>
                    <a:pt x="583619" y="119883"/>
                  </a:cubicBezTo>
                  <a:cubicBezTo>
                    <a:pt x="581997" y="126260"/>
                    <a:pt x="581997" y="131362"/>
                    <a:pt x="580376" y="137738"/>
                  </a:cubicBezTo>
                  <a:cubicBezTo>
                    <a:pt x="577134" y="136463"/>
                    <a:pt x="572270" y="139014"/>
                    <a:pt x="570649" y="135188"/>
                  </a:cubicBezTo>
                  <a:lnTo>
                    <a:pt x="567407" y="135188"/>
                  </a:lnTo>
                  <a:cubicBezTo>
                    <a:pt x="562543" y="140289"/>
                    <a:pt x="557680" y="145391"/>
                    <a:pt x="552816" y="149217"/>
                  </a:cubicBezTo>
                  <a:cubicBezTo>
                    <a:pt x="547953" y="151767"/>
                    <a:pt x="543089" y="153043"/>
                    <a:pt x="536605" y="155593"/>
                  </a:cubicBezTo>
                  <a:lnTo>
                    <a:pt x="536605" y="158144"/>
                  </a:lnTo>
                  <a:cubicBezTo>
                    <a:pt x="530120" y="156869"/>
                    <a:pt x="525257" y="155593"/>
                    <a:pt x="520393" y="153043"/>
                  </a:cubicBezTo>
                  <a:cubicBezTo>
                    <a:pt x="518772" y="153043"/>
                    <a:pt x="517151" y="151767"/>
                    <a:pt x="517151" y="151767"/>
                  </a:cubicBezTo>
                  <a:cubicBezTo>
                    <a:pt x="515530" y="151767"/>
                    <a:pt x="515530" y="150492"/>
                    <a:pt x="515530" y="150492"/>
                  </a:cubicBezTo>
                  <a:cubicBezTo>
                    <a:pt x="513909" y="150492"/>
                    <a:pt x="513909" y="151767"/>
                    <a:pt x="513909" y="153043"/>
                  </a:cubicBezTo>
                  <a:cubicBezTo>
                    <a:pt x="513909" y="158144"/>
                    <a:pt x="510666" y="156869"/>
                    <a:pt x="507424" y="155593"/>
                  </a:cubicBezTo>
                  <a:cubicBezTo>
                    <a:pt x="504182" y="154318"/>
                    <a:pt x="500939" y="154318"/>
                    <a:pt x="499318" y="158144"/>
                  </a:cubicBezTo>
                  <a:cubicBezTo>
                    <a:pt x="499318" y="159419"/>
                    <a:pt x="497697" y="160695"/>
                    <a:pt x="496076" y="160695"/>
                  </a:cubicBezTo>
                  <a:cubicBezTo>
                    <a:pt x="491212" y="161970"/>
                    <a:pt x="486349" y="163246"/>
                    <a:pt x="484728" y="167072"/>
                  </a:cubicBezTo>
                  <a:cubicBezTo>
                    <a:pt x="483106" y="169622"/>
                    <a:pt x="481485" y="170898"/>
                    <a:pt x="478243" y="173448"/>
                  </a:cubicBezTo>
                  <a:lnTo>
                    <a:pt x="453926" y="173448"/>
                  </a:lnTo>
                  <a:cubicBezTo>
                    <a:pt x="450683" y="173448"/>
                    <a:pt x="447441" y="173448"/>
                    <a:pt x="444199" y="174724"/>
                  </a:cubicBezTo>
                  <a:cubicBezTo>
                    <a:pt x="440956" y="174724"/>
                    <a:pt x="437714" y="175999"/>
                    <a:pt x="432850" y="177274"/>
                  </a:cubicBezTo>
                  <a:cubicBezTo>
                    <a:pt x="429608" y="178550"/>
                    <a:pt x="424745" y="181100"/>
                    <a:pt x="421502" y="182376"/>
                  </a:cubicBezTo>
                  <a:cubicBezTo>
                    <a:pt x="419881" y="183651"/>
                    <a:pt x="418260" y="183651"/>
                    <a:pt x="416639" y="183651"/>
                  </a:cubicBezTo>
                  <a:cubicBezTo>
                    <a:pt x="408533" y="183651"/>
                    <a:pt x="403670" y="187477"/>
                    <a:pt x="398806" y="191303"/>
                  </a:cubicBezTo>
                  <a:cubicBezTo>
                    <a:pt x="393943" y="193854"/>
                    <a:pt x="390700" y="197680"/>
                    <a:pt x="385837" y="200231"/>
                  </a:cubicBezTo>
                  <a:cubicBezTo>
                    <a:pt x="382594" y="201506"/>
                    <a:pt x="379352" y="202782"/>
                    <a:pt x="377731" y="204057"/>
                  </a:cubicBezTo>
                  <a:cubicBezTo>
                    <a:pt x="374489" y="205332"/>
                    <a:pt x="372867" y="207883"/>
                    <a:pt x="369625" y="207883"/>
                  </a:cubicBezTo>
                  <a:cubicBezTo>
                    <a:pt x="366383" y="209158"/>
                    <a:pt x="361519" y="209158"/>
                    <a:pt x="358277" y="207883"/>
                  </a:cubicBezTo>
                  <a:cubicBezTo>
                    <a:pt x="353414" y="205332"/>
                    <a:pt x="348550" y="207883"/>
                    <a:pt x="345308" y="209158"/>
                  </a:cubicBezTo>
                  <a:cubicBezTo>
                    <a:pt x="340444" y="210434"/>
                    <a:pt x="337202" y="212984"/>
                    <a:pt x="333960" y="214260"/>
                  </a:cubicBezTo>
                  <a:cubicBezTo>
                    <a:pt x="335581" y="215535"/>
                    <a:pt x="335581" y="216810"/>
                    <a:pt x="337202" y="218086"/>
                  </a:cubicBezTo>
                  <a:lnTo>
                    <a:pt x="332338" y="218086"/>
                  </a:lnTo>
                  <a:cubicBezTo>
                    <a:pt x="332338" y="219361"/>
                    <a:pt x="330717" y="220637"/>
                    <a:pt x="330717" y="221912"/>
                  </a:cubicBezTo>
                  <a:cubicBezTo>
                    <a:pt x="329096" y="221912"/>
                    <a:pt x="327475" y="220637"/>
                    <a:pt x="327475" y="220637"/>
                  </a:cubicBezTo>
                  <a:cubicBezTo>
                    <a:pt x="322611" y="223187"/>
                    <a:pt x="317748" y="225738"/>
                    <a:pt x="312884" y="227013"/>
                  </a:cubicBezTo>
                  <a:cubicBezTo>
                    <a:pt x="311263" y="227013"/>
                    <a:pt x="309642" y="228289"/>
                    <a:pt x="309642" y="228289"/>
                  </a:cubicBezTo>
                  <a:cubicBezTo>
                    <a:pt x="303157" y="227013"/>
                    <a:pt x="295052" y="228289"/>
                    <a:pt x="290188" y="224463"/>
                  </a:cubicBezTo>
                  <a:cubicBezTo>
                    <a:pt x="286946" y="221912"/>
                    <a:pt x="282082" y="220637"/>
                    <a:pt x="278840" y="218086"/>
                  </a:cubicBezTo>
                  <a:cubicBezTo>
                    <a:pt x="273977" y="215535"/>
                    <a:pt x="267492" y="216810"/>
                    <a:pt x="262628" y="223187"/>
                  </a:cubicBezTo>
                  <a:lnTo>
                    <a:pt x="239932" y="205332"/>
                  </a:lnTo>
                  <a:cubicBezTo>
                    <a:pt x="238311" y="206608"/>
                    <a:pt x="235069" y="207883"/>
                    <a:pt x="233448" y="209158"/>
                  </a:cubicBezTo>
                  <a:cubicBezTo>
                    <a:pt x="231826" y="209158"/>
                    <a:pt x="231826" y="210434"/>
                    <a:pt x="230205" y="210434"/>
                  </a:cubicBezTo>
                  <a:cubicBezTo>
                    <a:pt x="223721" y="211709"/>
                    <a:pt x="217236" y="212984"/>
                    <a:pt x="209130" y="214260"/>
                  </a:cubicBezTo>
                  <a:cubicBezTo>
                    <a:pt x="204267" y="215535"/>
                    <a:pt x="201024" y="216810"/>
                    <a:pt x="201024" y="221912"/>
                  </a:cubicBezTo>
                  <a:cubicBezTo>
                    <a:pt x="194540" y="224463"/>
                    <a:pt x="188055" y="223187"/>
                    <a:pt x="183191" y="228289"/>
                  </a:cubicBezTo>
                  <a:lnTo>
                    <a:pt x="178328" y="228289"/>
                  </a:lnTo>
                  <a:cubicBezTo>
                    <a:pt x="168601" y="224463"/>
                    <a:pt x="160495" y="225738"/>
                    <a:pt x="154011" y="232115"/>
                  </a:cubicBezTo>
                  <a:cubicBezTo>
                    <a:pt x="152389" y="233390"/>
                    <a:pt x="150768" y="233390"/>
                    <a:pt x="147526" y="233390"/>
                  </a:cubicBezTo>
                  <a:cubicBezTo>
                    <a:pt x="139420" y="232115"/>
                    <a:pt x="132935" y="235941"/>
                    <a:pt x="126451" y="239767"/>
                  </a:cubicBezTo>
                  <a:cubicBezTo>
                    <a:pt x="123208" y="242318"/>
                    <a:pt x="119966" y="243593"/>
                    <a:pt x="115103" y="243593"/>
                  </a:cubicBezTo>
                  <a:cubicBezTo>
                    <a:pt x="106997" y="244868"/>
                    <a:pt x="100512" y="244868"/>
                    <a:pt x="92406" y="244868"/>
                  </a:cubicBezTo>
                  <a:cubicBezTo>
                    <a:pt x="92406" y="244868"/>
                    <a:pt x="90785" y="244868"/>
                    <a:pt x="90785" y="246144"/>
                  </a:cubicBezTo>
                  <a:cubicBezTo>
                    <a:pt x="84301" y="252520"/>
                    <a:pt x="76195" y="252520"/>
                    <a:pt x="66468" y="252520"/>
                  </a:cubicBezTo>
                  <a:cubicBezTo>
                    <a:pt x="56741" y="252520"/>
                    <a:pt x="47014" y="253796"/>
                    <a:pt x="38908" y="260173"/>
                  </a:cubicBezTo>
                  <a:cubicBezTo>
                    <a:pt x="34045" y="263999"/>
                    <a:pt x="27560" y="266549"/>
                    <a:pt x="21075" y="270375"/>
                  </a:cubicBezTo>
                  <a:cubicBezTo>
                    <a:pt x="19454" y="270375"/>
                    <a:pt x="17833" y="271651"/>
                    <a:pt x="17833" y="271651"/>
                  </a:cubicBezTo>
                  <a:cubicBezTo>
                    <a:pt x="12969" y="271651"/>
                    <a:pt x="6485" y="270375"/>
                    <a:pt x="1621" y="270375"/>
                  </a:cubicBezTo>
                  <a:cubicBezTo>
                    <a:pt x="0" y="285680"/>
                    <a:pt x="3242" y="302259"/>
                    <a:pt x="4864" y="318839"/>
                  </a:cubicBezTo>
                  <a:close/>
                </a:path>
              </a:pathLst>
            </a:custGeom>
            <a:blipFill>
              <a:blip r:embed="rId4"/>
              <a:stretch>
                <a:fillRect l="-19525" r="-194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466476" y="227206"/>
            <a:ext cx="3617049" cy="4963184"/>
            <a:chOff x="0" y="0"/>
            <a:chExt cx="4589780" cy="6297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91050" cy="6297930"/>
            </a:xfrm>
            <a:custGeom>
              <a:avLst/>
              <a:gdLst/>
              <a:ahLst/>
              <a:cxnLst/>
              <a:rect l="l" t="t" r="r" b="b"/>
              <a:pathLst>
                <a:path w="4591050" h="629793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EE826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8110" y="4533900"/>
              <a:ext cx="1645920" cy="1645920"/>
            </a:xfrm>
            <a:custGeom>
              <a:avLst/>
              <a:gdLst/>
              <a:ahLst/>
              <a:cxnLst/>
              <a:rect l="l" t="t" r="r" b="b"/>
              <a:pathLst>
                <a:path w="1645920" h="164592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>
              <a:blip r:embed="rId5"/>
              <a:stretch>
                <a:fillRect l="-18922" r="-189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8110" y="118110"/>
              <a:ext cx="1645920" cy="1644650"/>
            </a:xfrm>
            <a:custGeom>
              <a:avLst/>
              <a:gdLst/>
              <a:ahLst/>
              <a:cxnLst/>
              <a:rect l="l" t="t" r="r" b="b"/>
              <a:pathLst>
                <a:path w="1645920" h="164465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>
              <a:blip r:embed="rId6"/>
              <a:stretch>
                <a:fillRect l="-29418" r="-2941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826260" y="1827530"/>
              <a:ext cx="2644140" cy="2644140"/>
            </a:xfrm>
            <a:custGeom>
              <a:avLst/>
              <a:gdLst/>
              <a:ahLst/>
              <a:cxnLst/>
              <a:rect l="l" t="t" r="r" b="b"/>
              <a:pathLst>
                <a:path w="2644140" h="2644140">
                  <a:moveTo>
                    <a:pt x="1322070" y="2644140"/>
                  </a:moveTo>
                  <a:cubicBezTo>
                    <a:pt x="2051050" y="2644140"/>
                    <a:pt x="2644140" y="2051050"/>
                    <a:pt x="2644140" y="1322070"/>
                  </a:cubicBezTo>
                  <a:cubicBezTo>
                    <a:pt x="2644140" y="593090"/>
                    <a:pt x="2051050" y="0"/>
                    <a:pt x="1322070" y="0"/>
                  </a:cubicBezTo>
                  <a:cubicBezTo>
                    <a:pt x="593090" y="0"/>
                    <a:pt x="0" y="593090"/>
                    <a:pt x="0" y="1322070"/>
                  </a:cubicBezTo>
                  <a:cubicBezTo>
                    <a:pt x="0" y="2051050"/>
                    <a:pt x="591820" y="2644140"/>
                    <a:pt x="1322070" y="2644140"/>
                  </a:cubicBezTo>
                  <a:close/>
                </a:path>
              </a:pathLst>
            </a:custGeom>
            <a:blipFill>
              <a:blip r:embed="rId7"/>
              <a:stretch>
                <a:fillRect l="-8635" r="-86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568815" y="2540480"/>
            <a:ext cx="1472302" cy="1421441"/>
          </a:xfrm>
          <a:custGeom>
            <a:avLst/>
            <a:gdLst/>
            <a:ahLst/>
            <a:cxnLst/>
            <a:rect l="l" t="t" r="r" b="b"/>
            <a:pathLst>
              <a:path w="1472302" h="1421441">
                <a:moveTo>
                  <a:pt x="0" y="0"/>
                </a:moveTo>
                <a:lnTo>
                  <a:pt x="1472302" y="0"/>
                </a:lnTo>
                <a:lnTo>
                  <a:pt x="1472302" y="1421440"/>
                </a:lnTo>
                <a:lnTo>
                  <a:pt x="0" y="14214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04966" y="1481935"/>
            <a:ext cx="12242722" cy="220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Changes in Insect Pollinator Phenology 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Across a Gradient of Anthropogenic Change in Florida 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2811537" y="2540480"/>
            <a:ext cx="1472302" cy="1421441"/>
          </a:xfrm>
          <a:custGeom>
            <a:avLst/>
            <a:gdLst/>
            <a:ahLst/>
            <a:cxnLst/>
            <a:rect l="l" t="t" r="r" b="b"/>
            <a:pathLst>
              <a:path w="1472302" h="1421441">
                <a:moveTo>
                  <a:pt x="1472303" y="0"/>
                </a:moveTo>
                <a:lnTo>
                  <a:pt x="0" y="0"/>
                </a:lnTo>
                <a:lnTo>
                  <a:pt x="0" y="1421440"/>
                </a:lnTo>
                <a:lnTo>
                  <a:pt x="1472303" y="1421440"/>
                </a:lnTo>
                <a:lnTo>
                  <a:pt x="147230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V="1">
            <a:off x="568815" y="1119039"/>
            <a:ext cx="1472302" cy="1421441"/>
          </a:xfrm>
          <a:custGeom>
            <a:avLst/>
            <a:gdLst/>
            <a:ahLst/>
            <a:cxnLst/>
            <a:rect l="l" t="t" r="r" b="b"/>
            <a:pathLst>
              <a:path w="1472302" h="1421441">
                <a:moveTo>
                  <a:pt x="0" y="1421441"/>
                </a:moveTo>
                <a:lnTo>
                  <a:pt x="1472302" y="1421441"/>
                </a:lnTo>
                <a:lnTo>
                  <a:pt x="1472302" y="0"/>
                </a:lnTo>
                <a:lnTo>
                  <a:pt x="0" y="0"/>
                </a:lnTo>
                <a:lnTo>
                  <a:pt x="0" y="14214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 flipV="1">
            <a:off x="12811537" y="1119039"/>
            <a:ext cx="1472302" cy="1421441"/>
          </a:xfrm>
          <a:custGeom>
            <a:avLst/>
            <a:gdLst/>
            <a:ahLst/>
            <a:cxnLst/>
            <a:rect l="l" t="t" r="r" b="b"/>
            <a:pathLst>
              <a:path w="1472302" h="1421441">
                <a:moveTo>
                  <a:pt x="1472303" y="1421441"/>
                </a:moveTo>
                <a:lnTo>
                  <a:pt x="0" y="1421441"/>
                </a:lnTo>
                <a:lnTo>
                  <a:pt x="0" y="0"/>
                </a:lnTo>
                <a:lnTo>
                  <a:pt x="1472303" y="0"/>
                </a:lnTo>
                <a:lnTo>
                  <a:pt x="1472303" y="14214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167456" y="5464507"/>
            <a:ext cx="1166550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Marina K. Marquis, Brittany M. Mason, &amp; Corey T. Callaghan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77378" y="6954710"/>
            <a:ext cx="10045660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Department of Wildlife Ecology and Conservation,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University of Florida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7115" y="-101872"/>
            <a:ext cx="10255900" cy="2261143"/>
          </a:xfrm>
          <a:custGeom>
            <a:avLst/>
            <a:gdLst/>
            <a:ahLst/>
            <a:cxnLst/>
            <a:rect l="l" t="t" r="r" b="b"/>
            <a:pathLst>
              <a:path w="10255900" h="2261143">
                <a:moveTo>
                  <a:pt x="0" y="0"/>
                </a:moveTo>
                <a:lnTo>
                  <a:pt x="10255900" y="0"/>
                </a:lnTo>
                <a:lnTo>
                  <a:pt x="10255900" y="2261144"/>
                </a:lnTo>
                <a:lnTo>
                  <a:pt x="0" y="226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4767" y="2737181"/>
            <a:ext cx="17558466" cy="689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4"/>
              </a:lnSpc>
              <a:spcBef>
                <a:spcPct val="0"/>
              </a:spcBef>
            </a:pPr>
            <a:r>
              <a:rPr lang="en-US" sz="35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</a:t>
            </a:r>
            <a:r>
              <a:rPr lang="en-US" sz="3553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About two thirds of the crop plants that feed the world</a:t>
            </a:r>
            <a:r>
              <a:rPr lang="en-US" sz="35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plus many plant-derived medicines in our pharmacies, </a:t>
            </a:r>
            <a:r>
              <a:rPr lang="en-US" sz="3553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rely on pollination by insects</a:t>
            </a:r>
            <a:r>
              <a:rPr lang="en-US" sz="35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 other animals to produce healthy fruits and seeds. Of the slightly more than 100 crop species that provide 90 percent of national per capita food supplies for 146 countries, </a:t>
            </a:r>
            <a:r>
              <a:rPr lang="en-US" sz="3553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71 species are bee-pollinated (but relatively few by honeybees), and several others are pollinated by thrips, wasps, flies, beetles, moths and other insects.</a:t>
            </a:r>
            <a:r>
              <a:rPr lang="en-US" sz="35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”</a:t>
            </a:r>
          </a:p>
          <a:p>
            <a:pPr algn="ctr">
              <a:lnSpc>
                <a:spcPts val="4974"/>
              </a:lnSpc>
              <a:spcBef>
                <a:spcPct val="0"/>
              </a:spcBef>
            </a:pPr>
            <a:endParaRPr lang="en-US" sz="355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974"/>
              </a:lnSpc>
            </a:pPr>
            <a:r>
              <a:rPr lang="en-US" sz="35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FAO. (2004). Conservation and management of pollinators for sustainable agriculture—The international response.</a:t>
            </a:r>
          </a:p>
          <a:p>
            <a:pPr algn="ctr">
              <a:lnSpc>
                <a:spcPts val="4974"/>
              </a:lnSpc>
              <a:spcBef>
                <a:spcPct val="0"/>
              </a:spcBef>
            </a:pPr>
            <a:endParaRPr lang="en-US" sz="355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688429" y="8108837"/>
            <a:ext cx="34027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014498" y="698895"/>
            <a:ext cx="1908735" cy="2441406"/>
          </a:xfrm>
          <a:custGeom>
            <a:avLst/>
            <a:gdLst/>
            <a:ahLst/>
            <a:cxnLst/>
            <a:rect l="l" t="t" r="r" b="b"/>
            <a:pathLst>
              <a:path w="1908735" h="2441406">
                <a:moveTo>
                  <a:pt x="0" y="0"/>
                </a:moveTo>
                <a:lnTo>
                  <a:pt x="1908735" y="0"/>
                </a:lnTo>
                <a:lnTo>
                  <a:pt x="1908735" y="2441406"/>
                </a:lnTo>
                <a:lnTo>
                  <a:pt x="0" y="2441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150" y="1681481"/>
            <a:ext cx="9087485" cy="8605519"/>
          </a:xfrm>
          <a:custGeom>
            <a:avLst/>
            <a:gdLst/>
            <a:ahLst/>
            <a:cxnLst/>
            <a:rect l="l" t="t" r="r" b="b"/>
            <a:pathLst>
              <a:path w="9087485" h="8605519">
                <a:moveTo>
                  <a:pt x="0" y="0"/>
                </a:moveTo>
                <a:lnTo>
                  <a:pt x="9087486" y="0"/>
                </a:lnTo>
                <a:lnTo>
                  <a:pt x="9087486" y="8605519"/>
                </a:lnTo>
                <a:lnTo>
                  <a:pt x="0" y="8605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31" r="-16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64442" y="1702809"/>
            <a:ext cx="9423558" cy="8315586"/>
          </a:xfrm>
          <a:custGeom>
            <a:avLst/>
            <a:gdLst/>
            <a:ahLst/>
            <a:cxnLst/>
            <a:rect l="l" t="t" r="r" b="b"/>
            <a:pathLst>
              <a:path w="9423558" h="8315586">
                <a:moveTo>
                  <a:pt x="0" y="0"/>
                </a:moveTo>
                <a:lnTo>
                  <a:pt x="9423558" y="0"/>
                </a:lnTo>
                <a:lnTo>
                  <a:pt x="9423558" y="8315586"/>
                </a:lnTo>
                <a:lnTo>
                  <a:pt x="0" y="8315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65" r="-87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329303" y="9989820"/>
            <a:ext cx="185999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Potts et al., 2010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31201" y="9989820"/>
            <a:ext cx="276173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Dicks et al., 2021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2096" y="290194"/>
            <a:ext cx="16183809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Urban Factors Have Been Linked to Insect Pollinator Declines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52313" y="7449267"/>
            <a:ext cx="3323845" cy="2837733"/>
          </a:xfrm>
          <a:custGeom>
            <a:avLst/>
            <a:gdLst/>
            <a:ahLst/>
            <a:cxnLst/>
            <a:rect l="l" t="t" r="r" b="b"/>
            <a:pathLst>
              <a:path w="3323845" h="2837733">
                <a:moveTo>
                  <a:pt x="0" y="0"/>
                </a:moveTo>
                <a:lnTo>
                  <a:pt x="3323845" y="0"/>
                </a:lnTo>
                <a:lnTo>
                  <a:pt x="3323845" y="2837733"/>
                </a:lnTo>
                <a:lnTo>
                  <a:pt x="0" y="283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97576" y="460640"/>
            <a:ext cx="6457566" cy="3567805"/>
          </a:xfrm>
          <a:custGeom>
            <a:avLst/>
            <a:gdLst/>
            <a:ahLst/>
            <a:cxnLst/>
            <a:rect l="l" t="t" r="r" b="b"/>
            <a:pathLst>
              <a:path w="6457566" h="3567805">
                <a:moveTo>
                  <a:pt x="0" y="0"/>
                </a:moveTo>
                <a:lnTo>
                  <a:pt x="6457566" y="0"/>
                </a:lnTo>
                <a:lnTo>
                  <a:pt x="6457566" y="3567806"/>
                </a:lnTo>
                <a:lnTo>
                  <a:pt x="0" y="356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6234" y="6301088"/>
            <a:ext cx="4163060" cy="4570225"/>
          </a:xfrm>
          <a:custGeom>
            <a:avLst/>
            <a:gdLst/>
            <a:ahLst/>
            <a:cxnLst/>
            <a:rect l="l" t="t" r="r" b="b"/>
            <a:pathLst>
              <a:path w="4163060" h="4570225">
                <a:moveTo>
                  <a:pt x="0" y="0"/>
                </a:moveTo>
                <a:lnTo>
                  <a:pt x="4163059" y="0"/>
                </a:lnTo>
                <a:lnTo>
                  <a:pt x="4163059" y="4570225"/>
                </a:lnTo>
                <a:lnTo>
                  <a:pt x="0" y="457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239293" y="0"/>
            <a:ext cx="7358282" cy="8752623"/>
          </a:xfrm>
          <a:custGeom>
            <a:avLst/>
            <a:gdLst/>
            <a:ahLst/>
            <a:cxnLst/>
            <a:rect l="l" t="t" r="r" b="b"/>
            <a:pathLst>
              <a:path w="7358282" h="8752623">
                <a:moveTo>
                  <a:pt x="0" y="0"/>
                </a:moveTo>
                <a:lnTo>
                  <a:pt x="7358283" y="0"/>
                </a:lnTo>
                <a:lnTo>
                  <a:pt x="7358283" y="8752623"/>
                </a:lnTo>
                <a:lnTo>
                  <a:pt x="0" y="8752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3" b="-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045251" y="874788"/>
            <a:ext cx="5634348" cy="269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  <a:spcBef>
                <a:spcPct val="0"/>
              </a:spcBef>
            </a:pPr>
            <a:r>
              <a:rPr lang="en-US" sz="25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While the richness and abundance of Hymenopterans and generalist pollinators increases in cities, the opposite is true for Dipterans, Lepidopterans, and specialist pollinators (Theodorou et al., 2020)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007" y="6946962"/>
            <a:ext cx="3899513" cy="214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Urbanization can have negative, positive, neutral, or mixed effects on pollination (Silva et al., 2023)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52313" y="7449267"/>
            <a:ext cx="3323845" cy="2837733"/>
          </a:xfrm>
          <a:custGeom>
            <a:avLst/>
            <a:gdLst/>
            <a:ahLst/>
            <a:cxnLst/>
            <a:rect l="l" t="t" r="r" b="b"/>
            <a:pathLst>
              <a:path w="3323845" h="2837733">
                <a:moveTo>
                  <a:pt x="0" y="0"/>
                </a:moveTo>
                <a:lnTo>
                  <a:pt x="3323845" y="0"/>
                </a:lnTo>
                <a:lnTo>
                  <a:pt x="3323845" y="2837733"/>
                </a:lnTo>
                <a:lnTo>
                  <a:pt x="0" y="283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97576" y="460640"/>
            <a:ext cx="6457566" cy="3567805"/>
          </a:xfrm>
          <a:custGeom>
            <a:avLst/>
            <a:gdLst/>
            <a:ahLst/>
            <a:cxnLst/>
            <a:rect l="l" t="t" r="r" b="b"/>
            <a:pathLst>
              <a:path w="6457566" h="3567805">
                <a:moveTo>
                  <a:pt x="0" y="0"/>
                </a:moveTo>
                <a:lnTo>
                  <a:pt x="6457566" y="0"/>
                </a:lnTo>
                <a:lnTo>
                  <a:pt x="6457566" y="3567806"/>
                </a:lnTo>
                <a:lnTo>
                  <a:pt x="0" y="356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6234" y="6301088"/>
            <a:ext cx="4163060" cy="4570225"/>
          </a:xfrm>
          <a:custGeom>
            <a:avLst/>
            <a:gdLst/>
            <a:ahLst/>
            <a:cxnLst/>
            <a:rect l="l" t="t" r="r" b="b"/>
            <a:pathLst>
              <a:path w="4163060" h="4570225">
                <a:moveTo>
                  <a:pt x="0" y="0"/>
                </a:moveTo>
                <a:lnTo>
                  <a:pt x="4163059" y="0"/>
                </a:lnTo>
                <a:lnTo>
                  <a:pt x="4163059" y="4570225"/>
                </a:lnTo>
                <a:lnTo>
                  <a:pt x="0" y="457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239293" y="0"/>
            <a:ext cx="7358282" cy="8752623"/>
          </a:xfrm>
          <a:custGeom>
            <a:avLst/>
            <a:gdLst/>
            <a:ahLst/>
            <a:cxnLst/>
            <a:rect l="l" t="t" r="r" b="b"/>
            <a:pathLst>
              <a:path w="7358282" h="8752623">
                <a:moveTo>
                  <a:pt x="0" y="0"/>
                </a:moveTo>
                <a:lnTo>
                  <a:pt x="7358283" y="0"/>
                </a:lnTo>
                <a:lnTo>
                  <a:pt x="7358283" y="8752623"/>
                </a:lnTo>
                <a:lnTo>
                  <a:pt x="0" y="8752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3" b="-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931635" y="8036238"/>
            <a:ext cx="4073777" cy="2250762"/>
          </a:xfrm>
          <a:custGeom>
            <a:avLst/>
            <a:gdLst/>
            <a:ahLst/>
            <a:cxnLst/>
            <a:rect l="l" t="t" r="r" b="b"/>
            <a:pathLst>
              <a:path w="4073777" h="2250762">
                <a:moveTo>
                  <a:pt x="0" y="0"/>
                </a:moveTo>
                <a:lnTo>
                  <a:pt x="4073776" y="0"/>
                </a:lnTo>
                <a:lnTo>
                  <a:pt x="4073776" y="2250762"/>
                </a:lnTo>
                <a:lnTo>
                  <a:pt x="0" y="2250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045251" y="874788"/>
            <a:ext cx="5634348" cy="269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  <a:spcBef>
                <a:spcPct val="0"/>
              </a:spcBef>
            </a:pPr>
            <a:r>
              <a:rPr lang="en-US" sz="2559">
                <a:solidFill>
                  <a:srgbClr val="000000">
                    <a:alpha val="53725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While the richness and abundance of Hymenopterans and generalist pollinators increases in cities, the opposite is true for Dipterans, Lepidopterans, and specialist pollinators (Theodorou et al., 2020)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007" y="6946962"/>
            <a:ext cx="3899513" cy="214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>
                <a:solidFill>
                  <a:srgbClr val="000000">
                    <a:alpha val="47843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Urbanization can have negative, positive, neutral, or mixed effects on pollination (Silva et al., 2023)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7470" y="8333815"/>
            <a:ext cx="3682105" cy="181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  <a:spcBef>
                <a:spcPct val="0"/>
              </a:spcBef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Most urban pollinator studies are conducted in temperate cities of Europe and North America (Silva et al., 2021)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52313" y="7449267"/>
            <a:ext cx="3323845" cy="2837733"/>
          </a:xfrm>
          <a:custGeom>
            <a:avLst/>
            <a:gdLst/>
            <a:ahLst/>
            <a:cxnLst/>
            <a:rect l="l" t="t" r="r" b="b"/>
            <a:pathLst>
              <a:path w="3323845" h="2837733">
                <a:moveTo>
                  <a:pt x="0" y="0"/>
                </a:moveTo>
                <a:lnTo>
                  <a:pt x="3323845" y="0"/>
                </a:lnTo>
                <a:lnTo>
                  <a:pt x="3323845" y="2837733"/>
                </a:lnTo>
                <a:lnTo>
                  <a:pt x="0" y="283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97576" y="460640"/>
            <a:ext cx="6457566" cy="3567805"/>
          </a:xfrm>
          <a:custGeom>
            <a:avLst/>
            <a:gdLst/>
            <a:ahLst/>
            <a:cxnLst/>
            <a:rect l="l" t="t" r="r" b="b"/>
            <a:pathLst>
              <a:path w="6457566" h="3567805">
                <a:moveTo>
                  <a:pt x="0" y="0"/>
                </a:moveTo>
                <a:lnTo>
                  <a:pt x="6457566" y="0"/>
                </a:lnTo>
                <a:lnTo>
                  <a:pt x="6457566" y="3567806"/>
                </a:lnTo>
                <a:lnTo>
                  <a:pt x="0" y="356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6234" y="6301088"/>
            <a:ext cx="4163060" cy="4570225"/>
          </a:xfrm>
          <a:custGeom>
            <a:avLst/>
            <a:gdLst/>
            <a:ahLst/>
            <a:cxnLst/>
            <a:rect l="l" t="t" r="r" b="b"/>
            <a:pathLst>
              <a:path w="4163060" h="4570225">
                <a:moveTo>
                  <a:pt x="0" y="0"/>
                </a:moveTo>
                <a:lnTo>
                  <a:pt x="4163059" y="0"/>
                </a:lnTo>
                <a:lnTo>
                  <a:pt x="4163059" y="4570225"/>
                </a:lnTo>
                <a:lnTo>
                  <a:pt x="0" y="4570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239293" y="0"/>
            <a:ext cx="7358282" cy="8752623"/>
          </a:xfrm>
          <a:custGeom>
            <a:avLst/>
            <a:gdLst/>
            <a:ahLst/>
            <a:cxnLst/>
            <a:rect l="l" t="t" r="r" b="b"/>
            <a:pathLst>
              <a:path w="7358282" h="8752623">
                <a:moveTo>
                  <a:pt x="0" y="0"/>
                </a:moveTo>
                <a:lnTo>
                  <a:pt x="7358283" y="0"/>
                </a:lnTo>
                <a:lnTo>
                  <a:pt x="7358283" y="8752623"/>
                </a:lnTo>
                <a:lnTo>
                  <a:pt x="0" y="8752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3" b="-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931635" y="8036238"/>
            <a:ext cx="4073777" cy="2250762"/>
          </a:xfrm>
          <a:custGeom>
            <a:avLst/>
            <a:gdLst/>
            <a:ahLst/>
            <a:cxnLst/>
            <a:rect l="l" t="t" r="r" b="b"/>
            <a:pathLst>
              <a:path w="4073777" h="2250762">
                <a:moveTo>
                  <a:pt x="0" y="0"/>
                </a:moveTo>
                <a:lnTo>
                  <a:pt x="4073776" y="0"/>
                </a:lnTo>
                <a:lnTo>
                  <a:pt x="4073776" y="2250762"/>
                </a:lnTo>
                <a:lnTo>
                  <a:pt x="0" y="22507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045251" y="874788"/>
            <a:ext cx="5634348" cy="269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  <a:spcBef>
                <a:spcPct val="0"/>
              </a:spcBef>
            </a:pPr>
            <a:r>
              <a:rPr lang="en-US" sz="2559">
                <a:solidFill>
                  <a:srgbClr val="000000">
                    <a:alpha val="53725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While the richness and abundance of Hymenopterans and generalist pollinators increases in cities, the opposite is true for Dipterans, Lepidopterans, and specialist pollinators (Theodorou et al., 2020)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007" y="6946962"/>
            <a:ext cx="3899513" cy="214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>
                <a:solidFill>
                  <a:srgbClr val="000000">
                    <a:alpha val="47843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Urbanization can have negative, positive, neutral, or mixed effects on pollination (Silva et al., 2023)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27470" y="8333815"/>
            <a:ext cx="3682105" cy="181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  <a:spcBef>
                <a:spcPct val="0"/>
              </a:spcBef>
            </a:pPr>
            <a:r>
              <a:rPr lang="en-US" sz="2075">
                <a:solidFill>
                  <a:srgbClr val="000000">
                    <a:alpha val="52941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Most urban pollinator studies are conducted in temperate cities of Europe and North America (Silva et al., 2021)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426551" y="4172585"/>
            <a:ext cx="5669761" cy="3132543"/>
          </a:xfrm>
          <a:custGeom>
            <a:avLst/>
            <a:gdLst/>
            <a:ahLst/>
            <a:cxnLst/>
            <a:rect l="l" t="t" r="r" b="b"/>
            <a:pathLst>
              <a:path w="5669761" h="3132543">
                <a:moveTo>
                  <a:pt x="0" y="0"/>
                </a:moveTo>
                <a:lnTo>
                  <a:pt x="5669761" y="0"/>
                </a:lnTo>
                <a:lnTo>
                  <a:pt x="5669761" y="3132543"/>
                </a:lnTo>
                <a:lnTo>
                  <a:pt x="0" y="3132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717502" y="4478694"/>
            <a:ext cx="5087859" cy="2506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1"/>
              </a:lnSpc>
              <a:spcBef>
                <a:spcPct val="0"/>
              </a:spcBef>
            </a:pPr>
            <a:r>
              <a:rPr lang="en-US" sz="28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2050, more than two-thirds of the world’s population is expected to live in cities (Gerten et al., 2019)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9219" y="1028700"/>
            <a:ext cx="6642703" cy="4299529"/>
            <a:chOff x="0" y="0"/>
            <a:chExt cx="1749518" cy="1132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9518" cy="1132386"/>
            </a:xfrm>
            <a:custGeom>
              <a:avLst/>
              <a:gdLst/>
              <a:ahLst/>
              <a:cxnLst/>
              <a:rect l="l" t="t" r="r" b="b"/>
              <a:pathLst>
                <a:path w="1749518" h="1132386">
                  <a:moveTo>
                    <a:pt x="59439" y="0"/>
                  </a:moveTo>
                  <a:lnTo>
                    <a:pt x="1690079" y="0"/>
                  </a:lnTo>
                  <a:cubicBezTo>
                    <a:pt x="1705843" y="0"/>
                    <a:pt x="1720962" y="6262"/>
                    <a:pt x="1732109" y="17409"/>
                  </a:cubicBezTo>
                  <a:cubicBezTo>
                    <a:pt x="1743256" y="28556"/>
                    <a:pt x="1749518" y="43675"/>
                    <a:pt x="1749518" y="59439"/>
                  </a:cubicBezTo>
                  <a:lnTo>
                    <a:pt x="1749518" y="1072947"/>
                  </a:lnTo>
                  <a:cubicBezTo>
                    <a:pt x="1749518" y="1105774"/>
                    <a:pt x="1722906" y="1132386"/>
                    <a:pt x="1690079" y="1132386"/>
                  </a:cubicBezTo>
                  <a:lnTo>
                    <a:pt x="59439" y="1132386"/>
                  </a:lnTo>
                  <a:cubicBezTo>
                    <a:pt x="43675" y="1132386"/>
                    <a:pt x="28556" y="1126124"/>
                    <a:pt x="17409" y="1114977"/>
                  </a:cubicBezTo>
                  <a:cubicBezTo>
                    <a:pt x="6262" y="1103830"/>
                    <a:pt x="0" y="1088711"/>
                    <a:pt x="0" y="1072947"/>
                  </a:cubicBezTo>
                  <a:lnTo>
                    <a:pt x="0" y="59439"/>
                  </a:lnTo>
                  <a:cubicBezTo>
                    <a:pt x="0" y="43675"/>
                    <a:pt x="6262" y="28556"/>
                    <a:pt x="17409" y="17409"/>
                  </a:cubicBezTo>
                  <a:cubicBezTo>
                    <a:pt x="28556" y="6262"/>
                    <a:pt x="43675" y="0"/>
                    <a:pt x="59439" y="0"/>
                  </a:cubicBezTo>
                  <a:close/>
                </a:path>
              </a:pathLst>
            </a:custGeom>
            <a:solidFill>
              <a:srgbClr val="FFBD59"/>
            </a:solidFill>
            <a:ln w="47625" cap="rnd">
              <a:solidFill>
                <a:srgbClr val="C87293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9518" cy="1170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38546" y="5738034"/>
            <a:ext cx="5983437" cy="4366086"/>
          </a:xfrm>
          <a:custGeom>
            <a:avLst/>
            <a:gdLst/>
            <a:ahLst/>
            <a:cxnLst/>
            <a:rect l="l" t="t" r="r" b="b"/>
            <a:pathLst>
              <a:path w="5983437" h="4366086">
                <a:moveTo>
                  <a:pt x="0" y="0"/>
                </a:moveTo>
                <a:lnTo>
                  <a:pt x="5983436" y="0"/>
                </a:lnTo>
                <a:lnTo>
                  <a:pt x="5983436" y="4366086"/>
                </a:lnTo>
                <a:lnTo>
                  <a:pt x="0" y="436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602173" y="120279"/>
            <a:ext cx="6426462" cy="9639693"/>
          </a:xfrm>
          <a:custGeom>
            <a:avLst/>
            <a:gdLst/>
            <a:ahLst/>
            <a:cxnLst/>
            <a:rect l="l" t="t" r="r" b="b"/>
            <a:pathLst>
              <a:path w="6426462" h="9639693">
                <a:moveTo>
                  <a:pt x="0" y="0"/>
                </a:moveTo>
                <a:lnTo>
                  <a:pt x="6426463" y="0"/>
                </a:lnTo>
                <a:lnTo>
                  <a:pt x="6426463" y="9639693"/>
                </a:lnTo>
                <a:lnTo>
                  <a:pt x="0" y="963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895" y="27990"/>
            <a:ext cx="4287219" cy="8864550"/>
          </a:xfrm>
          <a:custGeom>
            <a:avLst/>
            <a:gdLst/>
            <a:ahLst/>
            <a:cxnLst/>
            <a:rect l="l" t="t" r="r" b="b"/>
            <a:pathLst>
              <a:path w="4287219" h="8864550">
                <a:moveTo>
                  <a:pt x="0" y="0"/>
                </a:moveTo>
                <a:lnTo>
                  <a:pt x="4287219" y="0"/>
                </a:lnTo>
                <a:lnTo>
                  <a:pt x="4287219" y="8864550"/>
                </a:lnTo>
                <a:lnTo>
                  <a:pt x="0" y="886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576454" y="8883015"/>
            <a:ext cx="571500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00"/>
              </a:lnSpc>
            </a:pPr>
            <a:r>
              <a:rPr lang="en-US" sz="2400" b="1" spc="-24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Leong et al., 2016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12434" y="9911715"/>
            <a:ext cx="571500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00"/>
              </a:lnSpc>
            </a:pPr>
            <a:r>
              <a:rPr lang="en-US" sz="2400" b="1" spc="-24">
                <a:solidFill>
                  <a:srgbClr val="000001"/>
                </a:solidFill>
                <a:latin typeface="Nunito Medium"/>
                <a:ea typeface="Nunito Medium"/>
                <a:cs typeface="Nunito Medium"/>
                <a:sym typeface="Nunito Medium"/>
              </a:rPr>
              <a:t>Harrison et al., 2018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3615" y="1303656"/>
            <a:ext cx="6017742" cy="383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333"/>
              </a:lnSpc>
            </a:pPr>
            <a:r>
              <a:rPr lang="en-US" sz="3466" spc="-34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Some studies suggest that urbanization can shift pollinator phenology – in this case, flight period. These studies, however, are mostly focused on bees and small in spatial scale.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41948"/>
            <a:ext cx="7335862" cy="9003103"/>
          </a:xfrm>
          <a:custGeom>
            <a:avLst/>
            <a:gdLst/>
            <a:ahLst/>
            <a:cxnLst/>
            <a:rect l="l" t="t" r="r" b="b"/>
            <a:pathLst>
              <a:path w="7335862" h="9003103">
                <a:moveTo>
                  <a:pt x="0" y="0"/>
                </a:moveTo>
                <a:lnTo>
                  <a:pt x="7335862" y="0"/>
                </a:lnTo>
                <a:lnTo>
                  <a:pt x="7335862" y="9003104"/>
                </a:lnTo>
                <a:lnTo>
                  <a:pt x="0" y="90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23438" y="641948"/>
            <a:ext cx="7335862" cy="9003103"/>
          </a:xfrm>
          <a:custGeom>
            <a:avLst/>
            <a:gdLst/>
            <a:ahLst/>
            <a:cxnLst/>
            <a:rect l="l" t="t" r="r" b="b"/>
            <a:pathLst>
              <a:path w="7335862" h="9003103">
                <a:moveTo>
                  <a:pt x="0" y="0"/>
                </a:moveTo>
                <a:lnTo>
                  <a:pt x="7335862" y="0"/>
                </a:lnTo>
                <a:lnTo>
                  <a:pt x="7335862" y="9003104"/>
                </a:lnTo>
                <a:lnTo>
                  <a:pt x="0" y="90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529146" y="1432663"/>
            <a:ext cx="6125983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What We Would Like to Know: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29146" y="4265554"/>
            <a:ext cx="6125983" cy="373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249"/>
              </a:lnSpc>
              <a:buFont typeface="Arial"/>
              <a:buChar char="•"/>
            </a:pPr>
            <a:r>
              <a:rPr lang="en-US" sz="3399" b="1" spc="-33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Will these same patterns emerge over a larger geographic scale and with a larger dataset? </a:t>
            </a:r>
          </a:p>
          <a:p>
            <a:pPr marL="734059" lvl="1" indent="-367030" algn="l">
              <a:lnSpc>
                <a:spcPts val="4249"/>
              </a:lnSpc>
              <a:buFont typeface="Arial"/>
              <a:buChar char="•"/>
            </a:pPr>
            <a:r>
              <a:rPr lang="en-US" sz="3399" b="1" spc="-33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Will there be variation by taxonomic and functional groups? </a:t>
            </a:r>
          </a:p>
        </p:txBody>
      </p:sp>
      <p:sp>
        <p:nvSpPr>
          <p:cNvPr id="6" name="Freeform 6"/>
          <p:cNvSpPr/>
          <p:nvPr/>
        </p:nvSpPr>
        <p:spPr>
          <a:xfrm>
            <a:off x="2122845" y="3350235"/>
            <a:ext cx="5147573" cy="439883"/>
          </a:xfrm>
          <a:custGeom>
            <a:avLst/>
            <a:gdLst/>
            <a:ahLst/>
            <a:cxnLst/>
            <a:rect l="l" t="t" r="r" b="b"/>
            <a:pathLst>
              <a:path w="5147573" h="439883">
                <a:moveTo>
                  <a:pt x="0" y="0"/>
                </a:moveTo>
                <a:lnTo>
                  <a:pt x="5147572" y="0"/>
                </a:lnTo>
                <a:lnTo>
                  <a:pt x="5147572" y="439883"/>
                </a:lnTo>
                <a:lnTo>
                  <a:pt x="0" y="439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90699" y="1404088"/>
            <a:ext cx="6096000" cy="6274864"/>
            <a:chOff x="0" y="0"/>
            <a:chExt cx="8128000" cy="8366485"/>
          </a:xfrm>
        </p:grpSpPr>
        <p:sp>
          <p:nvSpPr>
            <p:cNvPr id="8" name="TextBox 8"/>
            <p:cNvSpPr txBox="1"/>
            <p:nvPr/>
          </p:nvSpPr>
          <p:spPr>
            <a:xfrm>
              <a:off x="0" y="3142340"/>
              <a:ext cx="8128000" cy="5224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endParaRPr/>
            </a:p>
            <a:p>
              <a:pPr marL="777235" lvl="1" indent="-388618" algn="l">
                <a:lnSpc>
                  <a:spcPts val="4499"/>
                </a:lnSpc>
                <a:buFont typeface="Arial"/>
                <a:buChar char="•"/>
              </a:pPr>
              <a:r>
                <a:rPr lang="en-US" sz="3599" b="1" spc="-35">
                  <a:solidFill>
                    <a:srgbClr val="000001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An overview of the phenology of </a:t>
              </a:r>
              <a:r>
                <a:rPr lang="en-US" sz="3599" b="1" spc="-35">
                  <a:solidFill>
                    <a:srgbClr val="00000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many </a:t>
              </a:r>
              <a:r>
                <a:rPr lang="en-US" sz="3599" b="1" spc="-35">
                  <a:solidFill>
                    <a:srgbClr val="000001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insect pollinator species in urban and non-urban areas-- not just bees-- using a large data set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8128000" cy="235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00"/>
                </a:lnSpc>
                <a:spcBef>
                  <a:spcPct val="0"/>
                </a:spcBef>
              </a:pPr>
              <a:r>
                <a:rPr lang="en-US" sz="6000" b="1">
                  <a:solidFill>
                    <a:srgbClr val="000001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Missing from the studies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018352" y="3350235"/>
            <a:ext cx="5147573" cy="439883"/>
          </a:xfrm>
          <a:custGeom>
            <a:avLst/>
            <a:gdLst/>
            <a:ahLst/>
            <a:cxnLst/>
            <a:rect l="l" t="t" r="r" b="b"/>
            <a:pathLst>
              <a:path w="5147573" h="439883">
                <a:moveTo>
                  <a:pt x="0" y="0"/>
                </a:moveTo>
                <a:lnTo>
                  <a:pt x="5147572" y="0"/>
                </a:lnTo>
                <a:lnTo>
                  <a:pt x="5147572" y="439883"/>
                </a:lnTo>
                <a:lnTo>
                  <a:pt x="0" y="439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8489" y="1404814"/>
            <a:ext cx="6411022" cy="734353"/>
          </a:xfrm>
          <a:custGeom>
            <a:avLst/>
            <a:gdLst/>
            <a:ahLst/>
            <a:cxnLst/>
            <a:rect l="l" t="t" r="r" b="b"/>
            <a:pathLst>
              <a:path w="6411022" h="734353">
                <a:moveTo>
                  <a:pt x="0" y="0"/>
                </a:moveTo>
                <a:lnTo>
                  <a:pt x="6411022" y="0"/>
                </a:lnTo>
                <a:lnTo>
                  <a:pt x="6411022" y="734353"/>
                </a:lnTo>
                <a:lnTo>
                  <a:pt x="0" y="734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891278" y="688657"/>
            <a:ext cx="450544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Research Objective: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72905" y="2156189"/>
            <a:ext cx="1254219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To assess pollinator phenology as a function of anthropogenic change across taxonomic scales.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11380" y="4497434"/>
            <a:ext cx="286523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Hypotheses: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72905" y="5964927"/>
            <a:ext cx="13273162" cy="36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A) Anthropogenic change will be a significant predictor of pollinator phenology. 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B) The pollinator phenological response to urbanization will vary by taxanomic and functional group. 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Belleza"/>
              <a:ea typeface="Belleza"/>
              <a:cs typeface="Belleza"/>
              <a:sym typeface="Belleza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938489" y="5215619"/>
            <a:ext cx="6411022" cy="734353"/>
          </a:xfrm>
          <a:custGeom>
            <a:avLst/>
            <a:gdLst/>
            <a:ahLst/>
            <a:cxnLst/>
            <a:rect l="l" t="t" r="r" b="b"/>
            <a:pathLst>
              <a:path w="6411022" h="734353">
                <a:moveTo>
                  <a:pt x="0" y="0"/>
                </a:moveTo>
                <a:lnTo>
                  <a:pt x="6411022" y="0"/>
                </a:lnTo>
                <a:lnTo>
                  <a:pt x="6411022" y="734353"/>
                </a:lnTo>
                <a:lnTo>
                  <a:pt x="0" y="734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959" y="-4883"/>
            <a:ext cx="18659454" cy="1994083"/>
            <a:chOff x="0" y="0"/>
            <a:chExt cx="4914424" cy="525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4424" cy="525191"/>
            </a:xfrm>
            <a:custGeom>
              <a:avLst/>
              <a:gdLst/>
              <a:ahLst/>
              <a:cxnLst/>
              <a:rect l="l" t="t" r="r" b="b"/>
              <a:pathLst>
                <a:path w="4914424" h="525191">
                  <a:moveTo>
                    <a:pt x="0" y="0"/>
                  </a:moveTo>
                  <a:lnTo>
                    <a:pt x="4914424" y="0"/>
                  </a:lnTo>
                  <a:lnTo>
                    <a:pt x="4914424" y="525191"/>
                  </a:lnTo>
                  <a:lnTo>
                    <a:pt x="0" y="52519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4424" cy="56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59303" y="794608"/>
            <a:ext cx="7155176" cy="848360"/>
            <a:chOff x="0" y="0"/>
            <a:chExt cx="1884491" cy="223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4491" cy="223436"/>
            </a:xfrm>
            <a:custGeom>
              <a:avLst/>
              <a:gdLst/>
              <a:ahLst/>
              <a:cxnLst/>
              <a:rect l="l" t="t" r="r" b="b"/>
              <a:pathLst>
                <a:path w="1884491" h="223436">
                  <a:moveTo>
                    <a:pt x="0" y="0"/>
                  </a:moveTo>
                  <a:lnTo>
                    <a:pt x="1884491" y="0"/>
                  </a:lnTo>
                  <a:lnTo>
                    <a:pt x="1884491" y="223436"/>
                  </a:lnTo>
                  <a:lnTo>
                    <a:pt x="0" y="22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84491" cy="26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54229" y="2433890"/>
            <a:ext cx="6765325" cy="1118870"/>
            <a:chOff x="0" y="0"/>
            <a:chExt cx="1781814" cy="294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31904" y="2388170"/>
            <a:ext cx="36099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Background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54229" y="4589080"/>
            <a:ext cx="6765325" cy="1118870"/>
            <a:chOff x="0" y="0"/>
            <a:chExt cx="1781814" cy="2946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w="1143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5477" y="4610035"/>
            <a:ext cx="262282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554229" y="6609015"/>
            <a:ext cx="6765325" cy="1118870"/>
            <a:chOff x="0" y="0"/>
            <a:chExt cx="1781814" cy="2946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07204" y="6629970"/>
            <a:ext cx="559129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Preliminary Results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554229" y="8698865"/>
            <a:ext cx="6765325" cy="1118870"/>
            <a:chOff x="0" y="0"/>
            <a:chExt cx="1781814" cy="294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19784" y="8719820"/>
            <a:ext cx="364843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Conclusions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E19CAEF2-1A3D-5ED2-D746-BE002D409A8C}"/>
              </a:ext>
            </a:extLst>
          </p:cNvPr>
          <p:cNvSpPr txBox="1"/>
          <p:nvPr/>
        </p:nvSpPr>
        <p:spPr>
          <a:xfrm>
            <a:off x="5715000" y="680308"/>
            <a:ext cx="6365795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2803" y="1154991"/>
            <a:ext cx="5033960" cy="378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Methodology </a:t>
            </a:r>
          </a:p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Work </a:t>
            </a:r>
          </a:p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Flow </a:t>
            </a:r>
          </a:p>
        </p:txBody>
      </p:sp>
      <p:sp>
        <p:nvSpPr>
          <p:cNvPr id="3" name="Freeform 3"/>
          <p:cNvSpPr/>
          <p:nvPr/>
        </p:nvSpPr>
        <p:spPr>
          <a:xfrm flipH="1" flipV="1">
            <a:off x="-976985" y="4285553"/>
            <a:ext cx="6706323" cy="6319553"/>
          </a:xfrm>
          <a:custGeom>
            <a:avLst/>
            <a:gdLst/>
            <a:ahLst/>
            <a:cxnLst/>
            <a:rect l="l" t="t" r="r" b="b"/>
            <a:pathLst>
              <a:path w="6706323" h="6319553">
                <a:moveTo>
                  <a:pt x="6706323" y="6319552"/>
                </a:moveTo>
                <a:lnTo>
                  <a:pt x="0" y="6319552"/>
                </a:lnTo>
                <a:lnTo>
                  <a:pt x="0" y="0"/>
                </a:lnTo>
                <a:lnTo>
                  <a:pt x="6706323" y="0"/>
                </a:lnTo>
                <a:lnTo>
                  <a:pt x="6706323" y="63195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807153" y="101548"/>
            <a:ext cx="12403033" cy="10343022"/>
          </a:xfrm>
          <a:custGeom>
            <a:avLst/>
            <a:gdLst/>
            <a:ahLst/>
            <a:cxnLst/>
            <a:rect l="l" t="t" r="r" b="b"/>
            <a:pathLst>
              <a:path w="12403033" h="10343022">
                <a:moveTo>
                  <a:pt x="0" y="0"/>
                </a:moveTo>
                <a:lnTo>
                  <a:pt x="12403033" y="0"/>
                </a:lnTo>
                <a:lnTo>
                  <a:pt x="12403033" y="10343022"/>
                </a:lnTo>
                <a:lnTo>
                  <a:pt x="0" y="10343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7" t="-1128" r="-627" b="-6076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959" y="-4883"/>
            <a:ext cx="18659454" cy="1994083"/>
            <a:chOff x="0" y="0"/>
            <a:chExt cx="4914424" cy="525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4424" cy="525191"/>
            </a:xfrm>
            <a:custGeom>
              <a:avLst/>
              <a:gdLst/>
              <a:ahLst/>
              <a:cxnLst/>
              <a:rect l="l" t="t" r="r" b="b"/>
              <a:pathLst>
                <a:path w="4914424" h="525191">
                  <a:moveTo>
                    <a:pt x="0" y="0"/>
                  </a:moveTo>
                  <a:lnTo>
                    <a:pt x="4914424" y="0"/>
                  </a:lnTo>
                  <a:lnTo>
                    <a:pt x="4914424" y="525191"/>
                  </a:lnTo>
                  <a:lnTo>
                    <a:pt x="0" y="52519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4424" cy="56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59303" y="794608"/>
            <a:ext cx="7155176" cy="848360"/>
            <a:chOff x="0" y="0"/>
            <a:chExt cx="1884491" cy="223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4491" cy="223436"/>
            </a:xfrm>
            <a:custGeom>
              <a:avLst/>
              <a:gdLst/>
              <a:ahLst/>
              <a:cxnLst/>
              <a:rect l="l" t="t" r="r" b="b"/>
              <a:pathLst>
                <a:path w="1884491" h="223436">
                  <a:moveTo>
                    <a:pt x="0" y="0"/>
                  </a:moveTo>
                  <a:lnTo>
                    <a:pt x="1884491" y="0"/>
                  </a:lnTo>
                  <a:lnTo>
                    <a:pt x="1884491" y="223436"/>
                  </a:lnTo>
                  <a:lnTo>
                    <a:pt x="0" y="22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84491" cy="26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54229" y="2433890"/>
            <a:ext cx="6765325" cy="1118870"/>
            <a:chOff x="0" y="0"/>
            <a:chExt cx="1781814" cy="294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715000" y="680308"/>
            <a:ext cx="6365795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31904" y="2388170"/>
            <a:ext cx="36099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Background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54229" y="4589080"/>
            <a:ext cx="6765325" cy="1118870"/>
            <a:chOff x="0" y="0"/>
            <a:chExt cx="1781814" cy="2946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5477" y="4610035"/>
            <a:ext cx="262282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554229" y="6609015"/>
            <a:ext cx="6765325" cy="1118870"/>
            <a:chOff x="0" y="0"/>
            <a:chExt cx="1781814" cy="2946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07204" y="6629970"/>
            <a:ext cx="559129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Preliminary Results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554229" y="8698865"/>
            <a:ext cx="6765325" cy="1118870"/>
            <a:chOff x="0" y="0"/>
            <a:chExt cx="1781814" cy="294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19784" y="8719820"/>
            <a:ext cx="364843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7834213"/>
          </a:xfrm>
          <a:custGeom>
            <a:avLst/>
            <a:gdLst/>
            <a:ahLst/>
            <a:cxnLst/>
            <a:rect l="l" t="t" r="r" b="b"/>
            <a:pathLst>
              <a:path w="18288000" h="7834213">
                <a:moveTo>
                  <a:pt x="0" y="0"/>
                </a:moveTo>
                <a:lnTo>
                  <a:pt x="18288000" y="0"/>
                </a:lnTo>
                <a:lnTo>
                  <a:pt x="18288000" y="7834213"/>
                </a:lnTo>
                <a:lnTo>
                  <a:pt x="0" y="7834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5" t="-193872" r="-970" b="-2191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98940" y="774152"/>
            <a:ext cx="2571097" cy="2887749"/>
          </a:xfrm>
          <a:custGeom>
            <a:avLst/>
            <a:gdLst/>
            <a:ahLst/>
            <a:cxnLst/>
            <a:rect l="l" t="t" r="r" b="b"/>
            <a:pathLst>
              <a:path w="2571097" h="2887749">
                <a:moveTo>
                  <a:pt x="0" y="0"/>
                </a:moveTo>
                <a:lnTo>
                  <a:pt x="2571097" y="0"/>
                </a:lnTo>
                <a:lnTo>
                  <a:pt x="2571097" y="2887749"/>
                </a:lnTo>
                <a:lnTo>
                  <a:pt x="0" y="2887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518" r="-376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98940" y="3039537"/>
            <a:ext cx="2657052" cy="2935052"/>
          </a:xfrm>
          <a:custGeom>
            <a:avLst/>
            <a:gdLst/>
            <a:ahLst/>
            <a:cxnLst/>
            <a:rect l="l" t="t" r="r" b="b"/>
            <a:pathLst>
              <a:path w="2657052" h="2935052">
                <a:moveTo>
                  <a:pt x="0" y="0"/>
                </a:moveTo>
                <a:lnTo>
                  <a:pt x="2657052" y="0"/>
                </a:lnTo>
                <a:lnTo>
                  <a:pt x="2657052" y="2935052"/>
                </a:lnTo>
                <a:lnTo>
                  <a:pt x="0" y="2935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613" r="-354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93031" y="5313852"/>
            <a:ext cx="2807968" cy="3014204"/>
          </a:xfrm>
          <a:custGeom>
            <a:avLst/>
            <a:gdLst/>
            <a:ahLst/>
            <a:cxnLst/>
            <a:rect l="l" t="t" r="r" b="b"/>
            <a:pathLst>
              <a:path w="2807968" h="3014204">
                <a:moveTo>
                  <a:pt x="0" y="0"/>
                </a:moveTo>
                <a:lnTo>
                  <a:pt x="2807968" y="0"/>
                </a:lnTo>
                <a:lnTo>
                  <a:pt x="2807968" y="3014204"/>
                </a:lnTo>
                <a:lnTo>
                  <a:pt x="0" y="3014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333" r="-302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528772" y="7758122"/>
            <a:ext cx="2678136" cy="3000357"/>
          </a:xfrm>
          <a:custGeom>
            <a:avLst/>
            <a:gdLst/>
            <a:ahLst/>
            <a:cxnLst/>
            <a:rect l="l" t="t" r="r" b="b"/>
            <a:pathLst>
              <a:path w="2678136" h="3000357">
                <a:moveTo>
                  <a:pt x="0" y="0"/>
                </a:moveTo>
                <a:lnTo>
                  <a:pt x="2678136" y="0"/>
                </a:lnTo>
                <a:lnTo>
                  <a:pt x="2678136" y="3000356"/>
                </a:lnTo>
                <a:lnTo>
                  <a:pt x="0" y="3000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896" r="-376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5974589"/>
            <a:ext cx="4487301" cy="4260145"/>
          </a:xfrm>
          <a:custGeom>
            <a:avLst/>
            <a:gdLst/>
            <a:ahLst/>
            <a:cxnLst/>
            <a:rect l="l" t="t" r="r" b="b"/>
            <a:pathLst>
              <a:path w="4487301" h="4260145">
                <a:moveTo>
                  <a:pt x="0" y="0"/>
                </a:moveTo>
                <a:lnTo>
                  <a:pt x="4487301" y="0"/>
                </a:lnTo>
                <a:lnTo>
                  <a:pt x="4487301" y="4260145"/>
                </a:lnTo>
                <a:lnTo>
                  <a:pt x="0" y="4260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353" r="-136923" b="-692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9849" y="1028700"/>
            <a:ext cx="4193749" cy="4114800"/>
          </a:xfrm>
          <a:custGeom>
            <a:avLst/>
            <a:gdLst/>
            <a:ahLst/>
            <a:cxnLst/>
            <a:rect l="l" t="t" r="r" b="b"/>
            <a:pathLst>
              <a:path w="4193749" h="4114800">
                <a:moveTo>
                  <a:pt x="0" y="0"/>
                </a:moveTo>
                <a:lnTo>
                  <a:pt x="4193749" y="0"/>
                </a:lnTo>
                <a:lnTo>
                  <a:pt x="41937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143" r="-63272" b="-28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622834" y="679623"/>
            <a:ext cx="9630958" cy="8351155"/>
          </a:xfrm>
          <a:custGeom>
            <a:avLst/>
            <a:gdLst/>
            <a:ahLst/>
            <a:cxnLst/>
            <a:rect l="l" t="t" r="r" b="b"/>
            <a:pathLst>
              <a:path w="9630958" h="8351155">
                <a:moveTo>
                  <a:pt x="0" y="0"/>
                </a:moveTo>
                <a:lnTo>
                  <a:pt x="9630958" y="0"/>
                </a:lnTo>
                <a:lnTo>
                  <a:pt x="9630958" y="8351155"/>
                </a:lnTo>
                <a:lnTo>
                  <a:pt x="0" y="83511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53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7628" y="396891"/>
            <a:ext cx="4465206" cy="754522"/>
          </a:xfrm>
          <a:custGeom>
            <a:avLst/>
            <a:gdLst/>
            <a:ahLst/>
            <a:cxnLst/>
            <a:rect l="l" t="t" r="r" b="b"/>
            <a:pathLst>
              <a:path w="4465206" h="754522">
                <a:moveTo>
                  <a:pt x="0" y="0"/>
                </a:moveTo>
                <a:lnTo>
                  <a:pt x="4465206" y="0"/>
                </a:lnTo>
                <a:lnTo>
                  <a:pt x="4465206" y="754522"/>
                </a:lnTo>
                <a:lnTo>
                  <a:pt x="0" y="7545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7825" r="-46312" b="-6480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9849" y="5702032"/>
            <a:ext cx="6638101" cy="545115"/>
          </a:xfrm>
          <a:custGeom>
            <a:avLst/>
            <a:gdLst/>
            <a:ahLst/>
            <a:cxnLst/>
            <a:rect l="l" t="t" r="r" b="b"/>
            <a:pathLst>
              <a:path w="6638101" h="545115">
                <a:moveTo>
                  <a:pt x="0" y="0"/>
                </a:moveTo>
                <a:lnTo>
                  <a:pt x="6638101" y="0"/>
                </a:lnTo>
                <a:lnTo>
                  <a:pt x="6638101" y="545115"/>
                </a:lnTo>
                <a:lnTo>
                  <a:pt x="0" y="5451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9989" b="-8077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4664" y="8421019"/>
            <a:ext cx="3143337" cy="1865981"/>
          </a:xfrm>
          <a:custGeom>
            <a:avLst/>
            <a:gdLst/>
            <a:ahLst/>
            <a:cxnLst/>
            <a:rect l="l" t="t" r="r" b="b"/>
            <a:pathLst>
              <a:path w="3143337" h="1865981">
                <a:moveTo>
                  <a:pt x="0" y="0"/>
                </a:moveTo>
                <a:lnTo>
                  <a:pt x="3143337" y="0"/>
                </a:lnTo>
                <a:lnTo>
                  <a:pt x="3143337" y="1865981"/>
                </a:lnTo>
                <a:lnTo>
                  <a:pt x="0" y="18659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237" t="-91794" b="-932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628" y="3039537"/>
            <a:ext cx="2130686" cy="1936553"/>
          </a:xfrm>
          <a:custGeom>
            <a:avLst/>
            <a:gdLst/>
            <a:ahLst/>
            <a:cxnLst/>
            <a:rect l="l" t="t" r="r" b="b"/>
            <a:pathLst>
              <a:path w="2130686" h="1936553">
                <a:moveTo>
                  <a:pt x="0" y="0"/>
                </a:moveTo>
                <a:lnTo>
                  <a:pt x="2130686" y="0"/>
                </a:lnTo>
                <a:lnTo>
                  <a:pt x="2130686" y="1936553"/>
                </a:lnTo>
                <a:lnTo>
                  <a:pt x="0" y="1936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6671" t="-89507" b="-818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123917" y="8328056"/>
            <a:ext cx="1702135" cy="1906678"/>
          </a:xfrm>
          <a:custGeom>
            <a:avLst/>
            <a:gdLst/>
            <a:ahLst/>
            <a:cxnLst/>
            <a:rect l="l" t="t" r="r" b="b"/>
            <a:pathLst>
              <a:path w="1702135" h="1906678">
                <a:moveTo>
                  <a:pt x="0" y="0"/>
                </a:moveTo>
                <a:lnTo>
                  <a:pt x="1702135" y="0"/>
                </a:lnTo>
                <a:lnTo>
                  <a:pt x="1702135" y="1906678"/>
                </a:lnTo>
                <a:lnTo>
                  <a:pt x="0" y="1906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624" t="-123865" b="-1087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505024" y="526"/>
            <a:ext cx="3701884" cy="819813"/>
          </a:xfrm>
          <a:custGeom>
            <a:avLst/>
            <a:gdLst/>
            <a:ahLst/>
            <a:cxnLst/>
            <a:rect l="l" t="t" r="r" b="b"/>
            <a:pathLst>
              <a:path w="3701884" h="819813">
                <a:moveTo>
                  <a:pt x="0" y="0"/>
                </a:moveTo>
                <a:lnTo>
                  <a:pt x="3701884" y="0"/>
                </a:lnTo>
                <a:lnTo>
                  <a:pt x="3701884" y="819812"/>
                </a:lnTo>
                <a:lnTo>
                  <a:pt x="0" y="819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302" t="-86352" b="-7452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528772" y="1876123"/>
            <a:ext cx="1368243" cy="341903"/>
          </a:xfrm>
          <a:custGeom>
            <a:avLst/>
            <a:gdLst/>
            <a:ahLst/>
            <a:cxnLst/>
            <a:rect l="l" t="t" r="r" b="b"/>
            <a:pathLst>
              <a:path w="1368243" h="341903">
                <a:moveTo>
                  <a:pt x="0" y="0"/>
                </a:moveTo>
                <a:lnTo>
                  <a:pt x="1368243" y="0"/>
                </a:lnTo>
                <a:lnTo>
                  <a:pt x="1368243" y="341904"/>
                </a:lnTo>
                <a:lnTo>
                  <a:pt x="0" y="341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32" t="-131838" r="-154910" b="-10553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686532" y="4289425"/>
            <a:ext cx="1052723" cy="338627"/>
          </a:xfrm>
          <a:custGeom>
            <a:avLst/>
            <a:gdLst/>
            <a:ahLst/>
            <a:cxnLst/>
            <a:rect l="l" t="t" r="r" b="b"/>
            <a:pathLst>
              <a:path w="1052723" h="338627">
                <a:moveTo>
                  <a:pt x="0" y="0"/>
                </a:moveTo>
                <a:lnTo>
                  <a:pt x="1052723" y="0"/>
                </a:lnTo>
                <a:lnTo>
                  <a:pt x="1052723" y="338627"/>
                </a:lnTo>
                <a:lnTo>
                  <a:pt x="0" y="338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500" t="-135411" r="-223082" b="-10410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686532" y="6597466"/>
            <a:ext cx="1386003" cy="446976"/>
          </a:xfrm>
          <a:custGeom>
            <a:avLst/>
            <a:gdLst/>
            <a:ahLst/>
            <a:cxnLst/>
            <a:rect l="l" t="t" r="r" b="b"/>
            <a:pathLst>
              <a:path w="1386003" h="446976">
                <a:moveTo>
                  <a:pt x="0" y="0"/>
                </a:moveTo>
                <a:lnTo>
                  <a:pt x="1386003" y="0"/>
                </a:lnTo>
                <a:lnTo>
                  <a:pt x="1386003" y="446976"/>
                </a:lnTo>
                <a:lnTo>
                  <a:pt x="0" y="446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013" t="-88650" r="-143384" b="-7645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826052" y="9057232"/>
            <a:ext cx="1106964" cy="402135"/>
          </a:xfrm>
          <a:custGeom>
            <a:avLst/>
            <a:gdLst/>
            <a:ahLst/>
            <a:cxnLst/>
            <a:rect l="l" t="t" r="r" b="b"/>
            <a:pathLst>
              <a:path w="1106964" h="402135">
                <a:moveTo>
                  <a:pt x="0" y="0"/>
                </a:moveTo>
                <a:lnTo>
                  <a:pt x="1106964" y="0"/>
                </a:lnTo>
                <a:lnTo>
                  <a:pt x="1106964" y="402136"/>
                </a:lnTo>
                <a:lnTo>
                  <a:pt x="0" y="402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350" t="-103128" r="-207677" b="-8677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4664" y="-85199"/>
            <a:ext cx="316558" cy="64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3714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823" y="5194624"/>
            <a:ext cx="324240" cy="64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3714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97494" y="1065688"/>
            <a:ext cx="330291" cy="64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3714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05024" y="593898"/>
            <a:ext cx="357990" cy="64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  <a:spcBef>
                <a:spcPct val="0"/>
              </a:spcBef>
            </a:pPr>
            <a:r>
              <a:rPr lang="en-US" sz="3714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959" y="-4883"/>
            <a:ext cx="18659454" cy="1994083"/>
            <a:chOff x="0" y="0"/>
            <a:chExt cx="4914424" cy="525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4424" cy="525191"/>
            </a:xfrm>
            <a:custGeom>
              <a:avLst/>
              <a:gdLst/>
              <a:ahLst/>
              <a:cxnLst/>
              <a:rect l="l" t="t" r="r" b="b"/>
              <a:pathLst>
                <a:path w="4914424" h="525191">
                  <a:moveTo>
                    <a:pt x="0" y="0"/>
                  </a:moveTo>
                  <a:lnTo>
                    <a:pt x="4914424" y="0"/>
                  </a:lnTo>
                  <a:lnTo>
                    <a:pt x="4914424" y="525191"/>
                  </a:lnTo>
                  <a:lnTo>
                    <a:pt x="0" y="52519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4424" cy="56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59303" y="794608"/>
            <a:ext cx="7155176" cy="848360"/>
            <a:chOff x="0" y="0"/>
            <a:chExt cx="1884491" cy="223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4491" cy="223436"/>
            </a:xfrm>
            <a:custGeom>
              <a:avLst/>
              <a:gdLst/>
              <a:ahLst/>
              <a:cxnLst/>
              <a:rect l="l" t="t" r="r" b="b"/>
              <a:pathLst>
                <a:path w="1884491" h="223436">
                  <a:moveTo>
                    <a:pt x="0" y="0"/>
                  </a:moveTo>
                  <a:lnTo>
                    <a:pt x="1884491" y="0"/>
                  </a:lnTo>
                  <a:lnTo>
                    <a:pt x="1884491" y="223436"/>
                  </a:lnTo>
                  <a:lnTo>
                    <a:pt x="0" y="22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84491" cy="26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54229" y="2433890"/>
            <a:ext cx="6765325" cy="1118870"/>
            <a:chOff x="0" y="0"/>
            <a:chExt cx="1781814" cy="294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31904" y="2388170"/>
            <a:ext cx="36099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Background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54229" y="4589080"/>
            <a:ext cx="6765325" cy="1118870"/>
            <a:chOff x="0" y="0"/>
            <a:chExt cx="1781814" cy="2946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5477" y="4610035"/>
            <a:ext cx="262282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554229" y="6609015"/>
            <a:ext cx="6765325" cy="1118870"/>
            <a:chOff x="0" y="0"/>
            <a:chExt cx="1781814" cy="2946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w="1143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07204" y="6629970"/>
            <a:ext cx="559129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Preliminary Results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554229" y="8698865"/>
            <a:ext cx="6765325" cy="1118870"/>
            <a:chOff x="0" y="0"/>
            <a:chExt cx="1781814" cy="294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19784" y="8719820"/>
            <a:ext cx="364843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Conclusions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2728E9B6-81E6-31B9-2DE5-C66ECD2CF282}"/>
              </a:ext>
            </a:extLst>
          </p:cNvPr>
          <p:cNvSpPr txBox="1"/>
          <p:nvPr/>
        </p:nvSpPr>
        <p:spPr>
          <a:xfrm>
            <a:off x="5715000" y="680308"/>
            <a:ext cx="6365795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3034" y="4463256"/>
            <a:ext cx="277796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After Filtering: </a:t>
            </a:r>
          </a:p>
        </p:txBody>
      </p:sp>
      <p:grpSp>
        <p:nvGrpSpPr>
          <p:cNvPr id="3" name="Group 3"/>
          <p:cNvGrpSpPr/>
          <p:nvPr/>
        </p:nvGrpSpPr>
        <p:grpSpPr>
          <a:xfrm rot="-2900439">
            <a:off x="2654388" y="3395523"/>
            <a:ext cx="1751104" cy="818694"/>
            <a:chOff x="0" y="0"/>
            <a:chExt cx="1118195" cy="5227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8195" cy="522789"/>
            </a:xfrm>
            <a:custGeom>
              <a:avLst/>
              <a:gdLst/>
              <a:ahLst/>
              <a:cxnLst/>
              <a:rect l="l" t="t" r="r" b="b"/>
              <a:pathLst>
                <a:path w="1118195" h="522789">
                  <a:moveTo>
                    <a:pt x="1118195" y="261395"/>
                  </a:moveTo>
                  <a:lnTo>
                    <a:pt x="711795" y="0"/>
                  </a:lnTo>
                  <a:lnTo>
                    <a:pt x="711795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711795" y="319589"/>
                  </a:lnTo>
                  <a:lnTo>
                    <a:pt x="711795" y="522789"/>
                  </a:lnTo>
                  <a:lnTo>
                    <a:pt x="1118195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5100"/>
              <a:ext cx="1016595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90216" y="56515"/>
            <a:ext cx="5307568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Data Composition: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29978" y="2331720"/>
            <a:ext cx="385750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68,370 observations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92105" y="4463256"/>
            <a:ext cx="405217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417 pollinator species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28694" y="1580227"/>
            <a:ext cx="5547004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Orders: Hymenoptera, Lepidoptera, and Coleoptera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74211" y="4108162"/>
            <a:ext cx="198703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44 families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9803" y="6727121"/>
            <a:ext cx="6024604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6,550 five-kilometer grid cells spanning Florida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28694" y="5678920"/>
            <a:ext cx="4421080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313 grids met the filtering criteria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95864" y="7784396"/>
            <a:ext cx="394813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Average of 10 species per grid cell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47665" y="8969306"/>
            <a:ext cx="4637132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i="1" dirty="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Dione </a:t>
            </a:r>
            <a:r>
              <a:rPr lang="en-US" sz="3600" i="1" dirty="0" err="1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vanillae</a:t>
            </a:r>
            <a:r>
              <a:rPr lang="en-US" sz="3600" i="1" dirty="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most abundant species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41000" y="4403477"/>
            <a:ext cx="1751104" cy="818694"/>
            <a:chOff x="0" y="0"/>
            <a:chExt cx="1118195" cy="5227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18195" cy="522789"/>
            </a:xfrm>
            <a:custGeom>
              <a:avLst/>
              <a:gdLst/>
              <a:ahLst/>
              <a:cxnLst/>
              <a:rect l="l" t="t" r="r" b="b"/>
              <a:pathLst>
                <a:path w="1118195" h="522789">
                  <a:moveTo>
                    <a:pt x="1118195" y="261395"/>
                  </a:moveTo>
                  <a:lnTo>
                    <a:pt x="711795" y="0"/>
                  </a:lnTo>
                  <a:lnTo>
                    <a:pt x="711795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711795" y="319589"/>
                  </a:lnTo>
                  <a:lnTo>
                    <a:pt x="711795" y="522789"/>
                  </a:lnTo>
                  <a:lnTo>
                    <a:pt x="1118195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5100"/>
              <a:ext cx="1016595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3084643">
            <a:off x="2365448" y="5616532"/>
            <a:ext cx="1751104" cy="818694"/>
            <a:chOff x="0" y="0"/>
            <a:chExt cx="1118195" cy="5227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8195" cy="522789"/>
            </a:xfrm>
            <a:custGeom>
              <a:avLst/>
              <a:gdLst/>
              <a:ahLst/>
              <a:cxnLst/>
              <a:rect l="l" t="t" r="r" b="b"/>
              <a:pathLst>
                <a:path w="1118195" h="522789">
                  <a:moveTo>
                    <a:pt x="1118195" y="261395"/>
                  </a:moveTo>
                  <a:lnTo>
                    <a:pt x="711795" y="0"/>
                  </a:lnTo>
                  <a:lnTo>
                    <a:pt x="711795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711795" y="319589"/>
                  </a:lnTo>
                  <a:lnTo>
                    <a:pt x="711795" y="522789"/>
                  </a:lnTo>
                  <a:lnTo>
                    <a:pt x="1118195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65100"/>
              <a:ext cx="1016595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3740946">
            <a:off x="8466438" y="3306485"/>
            <a:ext cx="2212501" cy="818694"/>
            <a:chOff x="0" y="0"/>
            <a:chExt cx="1412827" cy="52278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12827" cy="522789"/>
            </a:xfrm>
            <a:custGeom>
              <a:avLst/>
              <a:gdLst/>
              <a:ahLst/>
              <a:cxnLst/>
              <a:rect l="l" t="t" r="r" b="b"/>
              <a:pathLst>
                <a:path w="1412827" h="522789">
                  <a:moveTo>
                    <a:pt x="1412827" y="261395"/>
                  </a:moveTo>
                  <a:lnTo>
                    <a:pt x="1006427" y="0"/>
                  </a:lnTo>
                  <a:lnTo>
                    <a:pt x="1006427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1006427" y="319589"/>
                  </a:lnTo>
                  <a:lnTo>
                    <a:pt x="1006427" y="522789"/>
                  </a:lnTo>
                  <a:lnTo>
                    <a:pt x="1412827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5100"/>
              <a:ext cx="1311227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33692" y="4231576"/>
            <a:ext cx="1751104" cy="818694"/>
            <a:chOff x="0" y="0"/>
            <a:chExt cx="1118195" cy="52278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8195" cy="522789"/>
            </a:xfrm>
            <a:custGeom>
              <a:avLst/>
              <a:gdLst/>
              <a:ahLst/>
              <a:cxnLst/>
              <a:rect l="l" t="t" r="r" b="b"/>
              <a:pathLst>
                <a:path w="1118195" h="522789">
                  <a:moveTo>
                    <a:pt x="1118195" y="261395"/>
                  </a:moveTo>
                  <a:lnTo>
                    <a:pt x="711795" y="0"/>
                  </a:lnTo>
                  <a:lnTo>
                    <a:pt x="711795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711795" y="319589"/>
                  </a:lnTo>
                  <a:lnTo>
                    <a:pt x="711795" y="522789"/>
                  </a:lnTo>
                  <a:lnTo>
                    <a:pt x="1118195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65100"/>
              <a:ext cx="1016595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367806">
            <a:off x="7711815" y="6177023"/>
            <a:ext cx="2550734" cy="818694"/>
            <a:chOff x="0" y="0"/>
            <a:chExt cx="1628810" cy="52278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28810" cy="522789"/>
            </a:xfrm>
            <a:custGeom>
              <a:avLst/>
              <a:gdLst/>
              <a:ahLst/>
              <a:cxnLst/>
              <a:rect l="l" t="t" r="r" b="b"/>
              <a:pathLst>
                <a:path w="1628810" h="522789">
                  <a:moveTo>
                    <a:pt x="1628810" y="261395"/>
                  </a:moveTo>
                  <a:lnTo>
                    <a:pt x="1222410" y="0"/>
                  </a:lnTo>
                  <a:lnTo>
                    <a:pt x="1222410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1222410" y="319589"/>
                  </a:lnTo>
                  <a:lnTo>
                    <a:pt x="1222410" y="522789"/>
                  </a:lnTo>
                  <a:lnTo>
                    <a:pt x="1628810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65100"/>
              <a:ext cx="1527210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1496230">
            <a:off x="7717078" y="7405378"/>
            <a:ext cx="3514927" cy="818694"/>
            <a:chOff x="0" y="0"/>
            <a:chExt cx="2244511" cy="52278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44511" cy="522789"/>
            </a:xfrm>
            <a:custGeom>
              <a:avLst/>
              <a:gdLst/>
              <a:ahLst/>
              <a:cxnLst/>
              <a:rect l="l" t="t" r="r" b="b"/>
              <a:pathLst>
                <a:path w="2244511" h="522789">
                  <a:moveTo>
                    <a:pt x="2244511" y="261395"/>
                  </a:moveTo>
                  <a:lnTo>
                    <a:pt x="1838111" y="0"/>
                  </a:lnTo>
                  <a:lnTo>
                    <a:pt x="1838111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1838111" y="319589"/>
                  </a:lnTo>
                  <a:lnTo>
                    <a:pt x="1838111" y="522789"/>
                  </a:lnTo>
                  <a:lnTo>
                    <a:pt x="2244511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65100"/>
              <a:ext cx="2142911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4644117">
            <a:off x="6999068" y="7679972"/>
            <a:ext cx="2212669" cy="818694"/>
            <a:chOff x="0" y="0"/>
            <a:chExt cx="1412934" cy="52278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12934" cy="522789"/>
            </a:xfrm>
            <a:custGeom>
              <a:avLst/>
              <a:gdLst/>
              <a:ahLst/>
              <a:cxnLst/>
              <a:rect l="l" t="t" r="r" b="b"/>
              <a:pathLst>
                <a:path w="1412934" h="522789">
                  <a:moveTo>
                    <a:pt x="1412934" y="261395"/>
                  </a:moveTo>
                  <a:lnTo>
                    <a:pt x="1006534" y="0"/>
                  </a:lnTo>
                  <a:lnTo>
                    <a:pt x="1006534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1006534" y="319589"/>
                  </a:lnTo>
                  <a:lnTo>
                    <a:pt x="1006534" y="522789"/>
                  </a:lnTo>
                  <a:lnTo>
                    <a:pt x="1412934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65100"/>
              <a:ext cx="1311334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43094"/>
            <a:ext cx="6237377" cy="6205779"/>
          </a:xfrm>
          <a:custGeom>
            <a:avLst/>
            <a:gdLst/>
            <a:ahLst/>
            <a:cxnLst/>
            <a:rect l="l" t="t" r="r" b="b"/>
            <a:pathLst>
              <a:path w="6237377" h="6205779">
                <a:moveTo>
                  <a:pt x="0" y="0"/>
                </a:moveTo>
                <a:lnTo>
                  <a:pt x="6237377" y="0"/>
                </a:lnTo>
                <a:lnTo>
                  <a:pt x="6237377" y="6205779"/>
                </a:lnTo>
                <a:lnTo>
                  <a:pt x="0" y="620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68" t="-41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37377" y="2143094"/>
            <a:ext cx="6177513" cy="6205779"/>
          </a:xfrm>
          <a:custGeom>
            <a:avLst/>
            <a:gdLst/>
            <a:ahLst/>
            <a:cxnLst/>
            <a:rect l="l" t="t" r="r" b="b"/>
            <a:pathLst>
              <a:path w="6177513" h="6205779">
                <a:moveTo>
                  <a:pt x="0" y="0"/>
                </a:moveTo>
                <a:lnTo>
                  <a:pt x="6177512" y="0"/>
                </a:lnTo>
                <a:lnTo>
                  <a:pt x="6177512" y="6205779"/>
                </a:lnTo>
                <a:lnTo>
                  <a:pt x="0" y="620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20" t="-36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94798" y="2143094"/>
            <a:ext cx="6270034" cy="6205779"/>
          </a:xfrm>
          <a:custGeom>
            <a:avLst/>
            <a:gdLst/>
            <a:ahLst/>
            <a:cxnLst/>
            <a:rect l="l" t="t" r="r" b="b"/>
            <a:pathLst>
              <a:path w="6270034" h="6205779">
                <a:moveTo>
                  <a:pt x="0" y="0"/>
                </a:moveTo>
                <a:lnTo>
                  <a:pt x="6270034" y="0"/>
                </a:lnTo>
                <a:lnTo>
                  <a:pt x="6270034" y="6205779"/>
                </a:lnTo>
                <a:lnTo>
                  <a:pt x="0" y="6205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20" t="-47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886726" y="334130"/>
            <a:ext cx="11693996" cy="69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  <a:spcBef>
                <a:spcPct val="0"/>
              </a:spcBef>
            </a:pPr>
            <a:r>
              <a:rPr lang="en-US" sz="36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Flight Period Estimates Across a Range of GHMI  Values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7792" y="1249055"/>
            <a:ext cx="6679784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19036" y="1249055"/>
            <a:ext cx="6679784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48639" y="1249055"/>
            <a:ext cx="6679784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Duration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56" y="1028700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1"/>
                </a:lnTo>
                <a:lnTo>
                  <a:pt x="0" y="1684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156" y="4301274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2"/>
                </a:lnTo>
                <a:lnTo>
                  <a:pt x="0" y="1684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3" t="-52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3156" y="7412672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1"/>
                </a:lnTo>
                <a:lnTo>
                  <a:pt x="0" y="1684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239" b="-72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573375" y="1028700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1"/>
                </a:lnTo>
                <a:lnTo>
                  <a:pt x="0" y="1684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26" b="-48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573375" y="4301274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2"/>
                </a:lnTo>
                <a:lnTo>
                  <a:pt x="0" y="1684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8" b="-11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714625" y="0"/>
            <a:ext cx="12858750" cy="10287000"/>
          </a:xfrm>
          <a:custGeom>
            <a:avLst/>
            <a:gdLst/>
            <a:ahLst/>
            <a:cxnLst/>
            <a:rect l="l" t="t" r="r" b="b"/>
            <a:pathLst>
              <a:path w="12858750" h="10287000">
                <a:moveTo>
                  <a:pt x="0" y="0"/>
                </a:moveTo>
                <a:lnTo>
                  <a:pt x="12858750" y="0"/>
                </a:lnTo>
                <a:lnTo>
                  <a:pt x="128587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73375" y="7412672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1"/>
                </a:lnTo>
                <a:lnTo>
                  <a:pt x="0" y="1684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14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4625" y="0"/>
            <a:ext cx="12858750" cy="10287000"/>
          </a:xfrm>
          <a:custGeom>
            <a:avLst/>
            <a:gdLst/>
            <a:ahLst/>
            <a:cxnLst/>
            <a:rect l="l" t="t" r="r" b="b"/>
            <a:pathLst>
              <a:path w="12858750" h="10287000">
                <a:moveTo>
                  <a:pt x="0" y="0"/>
                </a:moveTo>
                <a:lnTo>
                  <a:pt x="12858750" y="0"/>
                </a:lnTo>
                <a:lnTo>
                  <a:pt x="128587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156" y="1028700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1"/>
                </a:lnTo>
                <a:lnTo>
                  <a:pt x="0" y="1684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" b="-15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3156" y="7414709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1"/>
                </a:lnTo>
                <a:lnTo>
                  <a:pt x="0" y="1684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8" b="-8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156" y="4301274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2"/>
                </a:lnTo>
                <a:lnTo>
                  <a:pt x="0" y="1684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58" b="-11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573375" y="1028700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1"/>
                </a:lnTo>
                <a:lnTo>
                  <a:pt x="0" y="1684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13" b="-24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73375" y="4301274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2"/>
                </a:lnTo>
                <a:lnTo>
                  <a:pt x="0" y="16844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40" b="-16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573375" y="7414709"/>
            <a:ext cx="2601469" cy="1684451"/>
          </a:xfrm>
          <a:custGeom>
            <a:avLst/>
            <a:gdLst/>
            <a:ahLst/>
            <a:cxnLst/>
            <a:rect l="l" t="t" r="r" b="b"/>
            <a:pathLst>
              <a:path w="2601469" h="1684451">
                <a:moveTo>
                  <a:pt x="0" y="0"/>
                </a:moveTo>
                <a:lnTo>
                  <a:pt x="2601469" y="0"/>
                </a:lnTo>
                <a:lnTo>
                  <a:pt x="2601469" y="1684451"/>
                </a:lnTo>
                <a:lnTo>
                  <a:pt x="0" y="16844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36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9750" y="-27908"/>
            <a:ext cx="18752585" cy="553176"/>
          </a:xfrm>
          <a:custGeom>
            <a:avLst/>
            <a:gdLst/>
            <a:ahLst/>
            <a:cxnLst/>
            <a:rect l="l" t="t" r="r" b="b"/>
            <a:pathLst>
              <a:path w="18752585" h="553176">
                <a:moveTo>
                  <a:pt x="0" y="0"/>
                </a:moveTo>
                <a:lnTo>
                  <a:pt x="18752585" y="0"/>
                </a:lnTo>
                <a:lnTo>
                  <a:pt x="18752585" y="553176"/>
                </a:lnTo>
                <a:lnTo>
                  <a:pt x="0" y="553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2263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525268"/>
            <a:ext cx="5125815" cy="9761732"/>
          </a:xfrm>
          <a:custGeom>
            <a:avLst/>
            <a:gdLst/>
            <a:ahLst/>
            <a:cxnLst/>
            <a:rect l="l" t="t" r="r" b="b"/>
            <a:pathLst>
              <a:path w="5125815" h="9761732">
                <a:moveTo>
                  <a:pt x="0" y="0"/>
                </a:moveTo>
                <a:lnTo>
                  <a:pt x="5125815" y="0"/>
                </a:lnTo>
                <a:lnTo>
                  <a:pt x="5125815" y="9761732"/>
                </a:lnTo>
                <a:lnTo>
                  <a:pt x="0" y="9761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50" r="-1904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483707" y="525268"/>
            <a:ext cx="4804293" cy="9761732"/>
          </a:xfrm>
          <a:custGeom>
            <a:avLst/>
            <a:gdLst/>
            <a:ahLst/>
            <a:cxnLst/>
            <a:rect l="l" t="t" r="r" b="b"/>
            <a:pathLst>
              <a:path w="4804293" h="9761732">
                <a:moveTo>
                  <a:pt x="0" y="0"/>
                </a:moveTo>
                <a:lnTo>
                  <a:pt x="4804293" y="0"/>
                </a:lnTo>
                <a:lnTo>
                  <a:pt x="4804293" y="9761732"/>
                </a:lnTo>
                <a:lnTo>
                  <a:pt x="0" y="9761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854" t="-46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244087" y="525268"/>
            <a:ext cx="4850225" cy="9761732"/>
          </a:xfrm>
          <a:custGeom>
            <a:avLst/>
            <a:gdLst/>
            <a:ahLst/>
            <a:cxnLst/>
            <a:rect l="l" t="t" r="r" b="b"/>
            <a:pathLst>
              <a:path w="4850225" h="9761732">
                <a:moveTo>
                  <a:pt x="0" y="0"/>
                </a:moveTo>
                <a:lnTo>
                  <a:pt x="4850225" y="0"/>
                </a:lnTo>
                <a:lnTo>
                  <a:pt x="4850225" y="9761732"/>
                </a:lnTo>
                <a:lnTo>
                  <a:pt x="0" y="9761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6537" t="-4650" r="-1003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1466146"/>
            <a:ext cx="1087886" cy="846385"/>
          </a:xfrm>
          <a:custGeom>
            <a:avLst/>
            <a:gdLst/>
            <a:ahLst/>
            <a:cxnLst/>
            <a:rect l="l" t="t" r="r" b="b"/>
            <a:pathLst>
              <a:path w="1087886" h="846385">
                <a:moveTo>
                  <a:pt x="0" y="0"/>
                </a:moveTo>
                <a:lnTo>
                  <a:pt x="1087886" y="0"/>
                </a:lnTo>
                <a:lnTo>
                  <a:pt x="1087886" y="846386"/>
                </a:lnTo>
                <a:lnTo>
                  <a:pt x="0" y="84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71" t="-1544" r="-17784" b="-15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4720307"/>
            <a:ext cx="1087886" cy="846385"/>
          </a:xfrm>
          <a:custGeom>
            <a:avLst/>
            <a:gdLst/>
            <a:ahLst/>
            <a:cxnLst/>
            <a:rect l="l" t="t" r="r" b="b"/>
            <a:pathLst>
              <a:path w="1087886" h="846385">
                <a:moveTo>
                  <a:pt x="0" y="0"/>
                </a:moveTo>
                <a:lnTo>
                  <a:pt x="1087886" y="0"/>
                </a:lnTo>
                <a:lnTo>
                  <a:pt x="1087886" y="846386"/>
                </a:lnTo>
                <a:lnTo>
                  <a:pt x="0" y="846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109" b="-201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7835769"/>
            <a:ext cx="1087886" cy="846385"/>
          </a:xfrm>
          <a:custGeom>
            <a:avLst/>
            <a:gdLst/>
            <a:ahLst/>
            <a:cxnLst/>
            <a:rect l="l" t="t" r="r" b="b"/>
            <a:pathLst>
              <a:path w="1087886" h="846385">
                <a:moveTo>
                  <a:pt x="0" y="0"/>
                </a:moveTo>
                <a:lnTo>
                  <a:pt x="1087886" y="0"/>
                </a:lnTo>
                <a:lnTo>
                  <a:pt x="1087886" y="846385"/>
                </a:lnTo>
                <a:lnTo>
                  <a:pt x="0" y="846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85" r="-214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154515" y="1466146"/>
            <a:ext cx="1073209" cy="846385"/>
          </a:xfrm>
          <a:custGeom>
            <a:avLst/>
            <a:gdLst/>
            <a:ahLst/>
            <a:cxnLst/>
            <a:rect l="l" t="t" r="r" b="b"/>
            <a:pathLst>
              <a:path w="1073209" h="846385">
                <a:moveTo>
                  <a:pt x="0" y="0"/>
                </a:moveTo>
                <a:lnTo>
                  <a:pt x="1073209" y="0"/>
                </a:lnTo>
                <a:lnTo>
                  <a:pt x="1073209" y="846386"/>
                </a:lnTo>
                <a:lnTo>
                  <a:pt x="0" y="846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922" t="-52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170878" y="4720307"/>
            <a:ext cx="1073209" cy="846385"/>
          </a:xfrm>
          <a:custGeom>
            <a:avLst/>
            <a:gdLst/>
            <a:ahLst/>
            <a:cxnLst/>
            <a:rect l="l" t="t" r="r" b="b"/>
            <a:pathLst>
              <a:path w="1073209" h="846385">
                <a:moveTo>
                  <a:pt x="0" y="0"/>
                </a:moveTo>
                <a:lnTo>
                  <a:pt x="1073209" y="0"/>
                </a:lnTo>
                <a:lnTo>
                  <a:pt x="1073209" y="846386"/>
                </a:lnTo>
                <a:lnTo>
                  <a:pt x="0" y="8463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458" r="-15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170878" y="7835769"/>
            <a:ext cx="1073209" cy="846385"/>
          </a:xfrm>
          <a:custGeom>
            <a:avLst/>
            <a:gdLst/>
            <a:ahLst/>
            <a:cxnLst/>
            <a:rect l="l" t="t" r="r" b="b"/>
            <a:pathLst>
              <a:path w="1073209" h="846385">
                <a:moveTo>
                  <a:pt x="0" y="0"/>
                </a:moveTo>
                <a:lnTo>
                  <a:pt x="1073209" y="0"/>
                </a:lnTo>
                <a:lnTo>
                  <a:pt x="1073209" y="846385"/>
                </a:lnTo>
                <a:lnTo>
                  <a:pt x="0" y="8463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93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236042" y="1466146"/>
            <a:ext cx="1089571" cy="846385"/>
          </a:xfrm>
          <a:custGeom>
            <a:avLst/>
            <a:gdLst/>
            <a:ahLst/>
            <a:cxnLst/>
            <a:rect l="l" t="t" r="r" b="b"/>
            <a:pathLst>
              <a:path w="1089571" h="846385">
                <a:moveTo>
                  <a:pt x="0" y="0"/>
                </a:moveTo>
                <a:lnTo>
                  <a:pt x="1089572" y="0"/>
                </a:lnTo>
                <a:lnTo>
                  <a:pt x="1089572" y="846386"/>
                </a:lnTo>
                <a:lnTo>
                  <a:pt x="0" y="846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4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236042" y="4720307"/>
            <a:ext cx="1089571" cy="846385"/>
          </a:xfrm>
          <a:custGeom>
            <a:avLst/>
            <a:gdLst/>
            <a:ahLst/>
            <a:cxnLst/>
            <a:rect l="l" t="t" r="r" b="b"/>
            <a:pathLst>
              <a:path w="1089571" h="846385">
                <a:moveTo>
                  <a:pt x="0" y="0"/>
                </a:moveTo>
                <a:lnTo>
                  <a:pt x="1089572" y="0"/>
                </a:lnTo>
                <a:lnTo>
                  <a:pt x="1089572" y="846386"/>
                </a:lnTo>
                <a:lnTo>
                  <a:pt x="0" y="8463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6384" t="-19251" r="-25449" b="-10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236042" y="7835769"/>
            <a:ext cx="1089571" cy="846385"/>
          </a:xfrm>
          <a:custGeom>
            <a:avLst/>
            <a:gdLst/>
            <a:ahLst/>
            <a:cxnLst/>
            <a:rect l="l" t="t" r="r" b="b"/>
            <a:pathLst>
              <a:path w="1089571" h="846385">
                <a:moveTo>
                  <a:pt x="0" y="0"/>
                </a:moveTo>
                <a:lnTo>
                  <a:pt x="1089572" y="0"/>
                </a:lnTo>
                <a:lnTo>
                  <a:pt x="1089572" y="846385"/>
                </a:lnTo>
                <a:lnTo>
                  <a:pt x="0" y="8463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4331" r="-292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959" y="-4883"/>
            <a:ext cx="18659454" cy="1994083"/>
            <a:chOff x="0" y="0"/>
            <a:chExt cx="4914424" cy="525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4424" cy="525191"/>
            </a:xfrm>
            <a:custGeom>
              <a:avLst/>
              <a:gdLst/>
              <a:ahLst/>
              <a:cxnLst/>
              <a:rect l="l" t="t" r="r" b="b"/>
              <a:pathLst>
                <a:path w="4914424" h="525191">
                  <a:moveTo>
                    <a:pt x="0" y="0"/>
                  </a:moveTo>
                  <a:lnTo>
                    <a:pt x="4914424" y="0"/>
                  </a:lnTo>
                  <a:lnTo>
                    <a:pt x="4914424" y="525191"/>
                  </a:lnTo>
                  <a:lnTo>
                    <a:pt x="0" y="52519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4424" cy="56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59303" y="794608"/>
            <a:ext cx="7155176" cy="848360"/>
            <a:chOff x="0" y="0"/>
            <a:chExt cx="1884491" cy="223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4491" cy="223436"/>
            </a:xfrm>
            <a:custGeom>
              <a:avLst/>
              <a:gdLst/>
              <a:ahLst/>
              <a:cxnLst/>
              <a:rect l="l" t="t" r="r" b="b"/>
              <a:pathLst>
                <a:path w="1884491" h="223436">
                  <a:moveTo>
                    <a:pt x="0" y="0"/>
                  </a:moveTo>
                  <a:lnTo>
                    <a:pt x="1884491" y="0"/>
                  </a:lnTo>
                  <a:lnTo>
                    <a:pt x="1884491" y="223436"/>
                  </a:lnTo>
                  <a:lnTo>
                    <a:pt x="0" y="22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84491" cy="26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54229" y="2433890"/>
            <a:ext cx="6765325" cy="1118870"/>
            <a:chOff x="0" y="0"/>
            <a:chExt cx="1781814" cy="294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31904" y="2388170"/>
            <a:ext cx="36099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Background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54229" y="4589080"/>
            <a:ext cx="6765325" cy="1118870"/>
            <a:chOff x="0" y="0"/>
            <a:chExt cx="1781814" cy="2946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5477" y="4610035"/>
            <a:ext cx="262282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554229" y="6609015"/>
            <a:ext cx="6765325" cy="1118870"/>
            <a:chOff x="0" y="0"/>
            <a:chExt cx="1781814" cy="2946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07204" y="6629970"/>
            <a:ext cx="559129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Preliminary Results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554229" y="8698865"/>
            <a:ext cx="6765325" cy="1118870"/>
            <a:chOff x="0" y="0"/>
            <a:chExt cx="1781814" cy="294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w="1143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19784" y="8719820"/>
            <a:ext cx="364843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Conclusions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10732743-D27E-2DD4-833F-E0A075FAF40D}"/>
              </a:ext>
            </a:extLst>
          </p:cNvPr>
          <p:cNvSpPr txBox="1"/>
          <p:nvPr/>
        </p:nvSpPr>
        <p:spPr>
          <a:xfrm>
            <a:off x="5715000" y="680308"/>
            <a:ext cx="6365795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1117" y="2892543"/>
            <a:ext cx="762872" cy="707390"/>
          </a:xfrm>
          <a:custGeom>
            <a:avLst/>
            <a:gdLst/>
            <a:ahLst/>
            <a:cxnLst/>
            <a:rect l="l" t="t" r="r" b="b"/>
            <a:pathLst>
              <a:path w="762872" h="707390">
                <a:moveTo>
                  <a:pt x="0" y="0"/>
                </a:moveTo>
                <a:lnTo>
                  <a:pt x="762871" y="0"/>
                </a:lnTo>
                <a:lnTo>
                  <a:pt x="762871" y="707390"/>
                </a:lnTo>
                <a:lnTo>
                  <a:pt x="0" y="707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31117" y="5317740"/>
            <a:ext cx="762872" cy="707390"/>
          </a:xfrm>
          <a:custGeom>
            <a:avLst/>
            <a:gdLst/>
            <a:ahLst/>
            <a:cxnLst/>
            <a:rect l="l" t="t" r="r" b="b"/>
            <a:pathLst>
              <a:path w="762872" h="707390">
                <a:moveTo>
                  <a:pt x="0" y="0"/>
                </a:moveTo>
                <a:lnTo>
                  <a:pt x="762871" y="0"/>
                </a:lnTo>
                <a:lnTo>
                  <a:pt x="762871" y="707390"/>
                </a:lnTo>
                <a:lnTo>
                  <a:pt x="0" y="707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31117" y="7742938"/>
            <a:ext cx="762872" cy="707390"/>
          </a:xfrm>
          <a:custGeom>
            <a:avLst/>
            <a:gdLst/>
            <a:ahLst/>
            <a:cxnLst/>
            <a:rect l="l" t="t" r="r" b="b"/>
            <a:pathLst>
              <a:path w="762872" h="707390">
                <a:moveTo>
                  <a:pt x="0" y="0"/>
                </a:moveTo>
                <a:lnTo>
                  <a:pt x="762871" y="0"/>
                </a:lnTo>
                <a:lnTo>
                  <a:pt x="762871" y="707390"/>
                </a:lnTo>
                <a:lnTo>
                  <a:pt x="0" y="707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613762" y="1509037"/>
            <a:ext cx="13732565" cy="299620"/>
          </a:xfrm>
          <a:custGeom>
            <a:avLst/>
            <a:gdLst/>
            <a:ahLst/>
            <a:cxnLst/>
            <a:rect l="l" t="t" r="r" b="b"/>
            <a:pathLst>
              <a:path w="13732565" h="299620">
                <a:moveTo>
                  <a:pt x="0" y="0"/>
                </a:moveTo>
                <a:lnTo>
                  <a:pt x="13732565" y="0"/>
                </a:lnTo>
                <a:lnTo>
                  <a:pt x="13732565" y="299620"/>
                </a:lnTo>
                <a:lnTo>
                  <a:pt x="0" y="29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84753" y="363413"/>
            <a:ext cx="13189446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Preliminary Conclusions, Next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34371" y="2708674"/>
            <a:ext cx="7483741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flight period of some insect pollinator species is significantly predicted by the level of anthropogenic modification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4371" y="5260590"/>
            <a:ext cx="748374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Phenological response to anthropogenic modification varies by species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7606" y="7313545"/>
            <a:ext cx="7483741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Future investigations: how this varies by functional group (specialist versus generalist) and morphological traits (e.g., body size)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959" y="-4883"/>
            <a:ext cx="18659454" cy="1994083"/>
            <a:chOff x="0" y="0"/>
            <a:chExt cx="4914424" cy="525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4424" cy="525191"/>
            </a:xfrm>
            <a:custGeom>
              <a:avLst/>
              <a:gdLst/>
              <a:ahLst/>
              <a:cxnLst/>
              <a:rect l="l" t="t" r="r" b="b"/>
              <a:pathLst>
                <a:path w="4914424" h="525191">
                  <a:moveTo>
                    <a:pt x="0" y="0"/>
                  </a:moveTo>
                  <a:lnTo>
                    <a:pt x="4914424" y="0"/>
                  </a:lnTo>
                  <a:lnTo>
                    <a:pt x="4914424" y="525191"/>
                  </a:lnTo>
                  <a:lnTo>
                    <a:pt x="0" y="52519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4424" cy="56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59303" y="794608"/>
            <a:ext cx="7155176" cy="848360"/>
            <a:chOff x="0" y="0"/>
            <a:chExt cx="1884491" cy="223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4491" cy="223436"/>
            </a:xfrm>
            <a:custGeom>
              <a:avLst/>
              <a:gdLst/>
              <a:ahLst/>
              <a:cxnLst/>
              <a:rect l="l" t="t" r="r" b="b"/>
              <a:pathLst>
                <a:path w="1884491" h="223436">
                  <a:moveTo>
                    <a:pt x="0" y="0"/>
                  </a:moveTo>
                  <a:lnTo>
                    <a:pt x="1884491" y="0"/>
                  </a:lnTo>
                  <a:lnTo>
                    <a:pt x="1884491" y="223436"/>
                  </a:lnTo>
                  <a:lnTo>
                    <a:pt x="0" y="22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84491" cy="26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54229" y="2433890"/>
            <a:ext cx="6765325" cy="1118870"/>
            <a:chOff x="0" y="0"/>
            <a:chExt cx="1781814" cy="294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w="1143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31904" y="2388170"/>
            <a:ext cx="36099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Background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54229" y="4589080"/>
            <a:ext cx="6765325" cy="1118870"/>
            <a:chOff x="0" y="0"/>
            <a:chExt cx="1781814" cy="2946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5477" y="4610035"/>
            <a:ext cx="262282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554229" y="6609015"/>
            <a:ext cx="6765325" cy="1118870"/>
            <a:chOff x="0" y="0"/>
            <a:chExt cx="1781814" cy="2946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07204" y="6629970"/>
            <a:ext cx="559129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Preliminary Results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554229" y="8698865"/>
            <a:ext cx="6765325" cy="1118870"/>
            <a:chOff x="0" y="0"/>
            <a:chExt cx="1781814" cy="294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19784" y="8719820"/>
            <a:ext cx="364843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Conclusions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DCE6DDB6-8AA4-4873-08F4-0659E3580A85}"/>
              </a:ext>
            </a:extLst>
          </p:cNvPr>
          <p:cNvSpPr txBox="1"/>
          <p:nvPr/>
        </p:nvSpPr>
        <p:spPr>
          <a:xfrm>
            <a:off x="5715000" y="680308"/>
            <a:ext cx="6365795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7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09530" y="-1028700"/>
            <a:ext cx="14854413" cy="10287000"/>
            <a:chOff x="0" y="0"/>
            <a:chExt cx="5123856" cy="3548380"/>
          </a:xfrm>
        </p:grpSpPr>
        <p:sp>
          <p:nvSpPr>
            <p:cNvPr id="3" name="Freeform 3"/>
            <p:cNvSpPr/>
            <p:nvPr/>
          </p:nvSpPr>
          <p:spPr>
            <a:xfrm>
              <a:off x="-2540" y="-15240"/>
              <a:ext cx="5126395" cy="3563620"/>
            </a:xfrm>
            <a:custGeom>
              <a:avLst/>
              <a:gdLst/>
              <a:ahLst/>
              <a:cxnLst/>
              <a:rect l="l" t="t" r="r" b="b"/>
              <a:pathLst>
                <a:path w="5126395" h="3563620">
                  <a:moveTo>
                    <a:pt x="4638915" y="1559560"/>
                  </a:moveTo>
                  <a:cubicBezTo>
                    <a:pt x="4692031" y="1537970"/>
                    <a:pt x="4762851" y="1548130"/>
                    <a:pt x="4823048" y="1526540"/>
                  </a:cubicBezTo>
                  <a:cubicBezTo>
                    <a:pt x="4950525" y="1479550"/>
                    <a:pt x="5052034" y="1404620"/>
                    <a:pt x="5126395" y="1319530"/>
                  </a:cubicBezTo>
                  <a:cubicBezTo>
                    <a:pt x="5111051" y="1231900"/>
                    <a:pt x="5106330" y="1183640"/>
                    <a:pt x="5116953" y="1109980"/>
                  </a:cubicBezTo>
                  <a:cubicBezTo>
                    <a:pt x="5107510" y="1104900"/>
                    <a:pt x="5087444" y="1118870"/>
                    <a:pt x="5086264" y="1098550"/>
                  </a:cubicBezTo>
                  <a:cubicBezTo>
                    <a:pt x="5083903" y="1040130"/>
                    <a:pt x="5057936" y="1018540"/>
                    <a:pt x="5033148" y="969010"/>
                  </a:cubicBezTo>
                  <a:cubicBezTo>
                    <a:pt x="4843114" y="998220"/>
                    <a:pt x="4497274" y="1158240"/>
                    <a:pt x="4291895" y="1144270"/>
                  </a:cubicBezTo>
                  <a:cubicBezTo>
                    <a:pt x="4418191" y="1047750"/>
                    <a:pt x="4509078" y="939800"/>
                    <a:pt x="4511438" y="797560"/>
                  </a:cubicBezTo>
                  <a:cubicBezTo>
                    <a:pt x="4500815" y="786130"/>
                    <a:pt x="4440618" y="778510"/>
                    <a:pt x="4426454" y="783590"/>
                  </a:cubicBezTo>
                  <a:cubicBezTo>
                    <a:pt x="4378060" y="773430"/>
                    <a:pt x="4328486" y="726440"/>
                    <a:pt x="4307240" y="697230"/>
                  </a:cubicBezTo>
                  <a:cubicBezTo>
                    <a:pt x="4287174" y="711200"/>
                    <a:pt x="4283633" y="695960"/>
                    <a:pt x="4265927" y="706120"/>
                  </a:cubicBezTo>
                  <a:cubicBezTo>
                    <a:pt x="4190386" y="643890"/>
                    <a:pt x="4031040" y="737870"/>
                    <a:pt x="3954318" y="679450"/>
                  </a:cubicBezTo>
                  <a:cubicBezTo>
                    <a:pt x="3989728" y="579120"/>
                    <a:pt x="3917727" y="556260"/>
                    <a:pt x="3869334" y="508000"/>
                  </a:cubicBezTo>
                  <a:cubicBezTo>
                    <a:pt x="3887039" y="429260"/>
                    <a:pt x="3843366" y="387350"/>
                    <a:pt x="3803234" y="313690"/>
                  </a:cubicBezTo>
                  <a:cubicBezTo>
                    <a:pt x="3753660" y="339090"/>
                    <a:pt x="3757202" y="299720"/>
                    <a:pt x="3763103" y="274320"/>
                  </a:cubicBezTo>
                  <a:cubicBezTo>
                    <a:pt x="3726512" y="285750"/>
                    <a:pt x="3704086" y="270510"/>
                    <a:pt x="3684020" y="250190"/>
                  </a:cubicBezTo>
                  <a:cubicBezTo>
                    <a:pt x="3613200" y="279400"/>
                    <a:pt x="3548281" y="280670"/>
                    <a:pt x="3491625" y="287020"/>
                  </a:cubicBezTo>
                  <a:cubicBezTo>
                    <a:pt x="3202442" y="320040"/>
                    <a:pt x="2843618" y="403860"/>
                    <a:pt x="2583943" y="417830"/>
                  </a:cubicBezTo>
                  <a:cubicBezTo>
                    <a:pt x="2822372" y="308610"/>
                    <a:pt x="3098571" y="238760"/>
                    <a:pt x="3274442" y="144780"/>
                  </a:cubicBezTo>
                  <a:cubicBezTo>
                    <a:pt x="3280344" y="91440"/>
                    <a:pt x="3279163" y="67310"/>
                    <a:pt x="3275622" y="17780"/>
                  </a:cubicBezTo>
                  <a:cubicBezTo>
                    <a:pt x="3085588" y="0"/>
                    <a:pt x="2794044" y="97790"/>
                    <a:pt x="2523746" y="189230"/>
                  </a:cubicBezTo>
                  <a:cubicBezTo>
                    <a:pt x="1896986" y="401320"/>
                    <a:pt x="1141568" y="642620"/>
                    <a:pt x="786286" y="1018540"/>
                  </a:cubicBezTo>
                  <a:cubicBezTo>
                    <a:pt x="795728" y="1074420"/>
                    <a:pt x="780384" y="1146810"/>
                    <a:pt x="819335" y="1195070"/>
                  </a:cubicBezTo>
                  <a:cubicBezTo>
                    <a:pt x="689498" y="1271270"/>
                    <a:pt x="540775" y="1339850"/>
                    <a:pt x="414479" y="1418590"/>
                  </a:cubicBezTo>
                  <a:cubicBezTo>
                    <a:pt x="419200" y="1484630"/>
                    <a:pt x="451069" y="1553210"/>
                    <a:pt x="464053" y="1564640"/>
                  </a:cubicBezTo>
                  <a:cubicBezTo>
                    <a:pt x="422741" y="1588770"/>
                    <a:pt x="486479" y="1570990"/>
                    <a:pt x="484119" y="1596390"/>
                  </a:cubicBezTo>
                  <a:cubicBezTo>
                    <a:pt x="466414" y="1605280"/>
                    <a:pt x="478217" y="1626870"/>
                    <a:pt x="452250" y="1633220"/>
                  </a:cubicBezTo>
                  <a:cubicBezTo>
                    <a:pt x="356642" y="1616710"/>
                    <a:pt x="250411" y="1696720"/>
                    <a:pt x="152443" y="1720850"/>
                  </a:cubicBezTo>
                  <a:cubicBezTo>
                    <a:pt x="148902" y="1737360"/>
                    <a:pt x="184312" y="1734820"/>
                    <a:pt x="161886" y="1748790"/>
                  </a:cubicBezTo>
                  <a:cubicBezTo>
                    <a:pt x="96967" y="1765300"/>
                    <a:pt x="89885" y="1802130"/>
                    <a:pt x="24966" y="1818640"/>
                  </a:cubicBezTo>
                  <a:cubicBezTo>
                    <a:pt x="22606" y="1833880"/>
                    <a:pt x="20245" y="1849120"/>
                    <a:pt x="23786" y="1866900"/>
                  </a:cubicBezTo>
                  <a:cubicBezTo>
                    <a:pt x="33229" y="1879600"/>
                    <a:pt x="89885" y="1864360"/>
                    <a:pt x="74541" y="1885950"/>
                  </a:cubicBezTo>
                  <a:cubicBezTo>
                    <a:pt x="40311" y="1898650"/>
                    <a:pt x="0" y="1894840"/>
                    <a:pt x="1270" y="1930400"/>
                  </a:cubicBezTo>
                  <a:cubicBezTo>
                    <a:pt x="20245" y="1953260"/>
                    <a:pt x="59196" y="1938020"/>
                    <a:pt x="69819" y="1974850"/>
                  </a:cubicBezTo>
                  <a:cubicBezTo>
                    <a:pt x="61557" y="1992630"/>
                    <a:pt x="35590" y="2002790"/>
                    <a:pt x="42672" y="2025650"/>
                  </a:cubicBezTo>
                  <a:cubicBezTo>
                    <a:pt x="98148" y="2024380"/>
                    <a:pt x="147722" y="2035810"/>
                    <a:pt x="205558" y="2032000"/>
                  </a:cubicBezTo>
                  <a:cubicBezTo>
                    <a:pt x="187853" y="2042160"/>
                    <a:pt x="219723" y="2065020"/>
                    <a:pt x="266936" y="2054860"/>
                  </a:cubicBezTo>
                  <a:cubicBezTo>
                    <a:pt x="264575" y="2072640"/>
                    <a:pt x="223264" y="2075180"/>
                    <a:pt x="226805" y="2094230"/>
                  </a:cubicBezTo>
                  <a:cubicBezTo>
                    <a:pt x="295264" y="2080260"/>
                    <a:pt x="314150" y="2052320"/>
                    <a:pt x="377888" y="2042160"/>
                  </a:cubicBezTo>
                  <a:cubicBezTo>
                    <a:pt x="335396" y="2078990"/>
                    <a:pt x="281100" y="2136140"/>
                    <a:pt x="227985" y="2148840"/>
                  </a:cubicBezTo>
                  <a:cubicBezTo>
                    <a:pt x="212641" y="2171700"/>
                    <a:pt x="218542" y="2202180"/>
                    <a:pt x="210280" y="2226310"/>
                  </a:cubicBezTo>
                  <a:cubicBezTo>
                    <a:pt x="196116" y="2221230"/>
                    <a:pt x="197296" y="2301240"/>
                    <a:pt x="233887" y="2320290"/>
                  </a:cubicBezTo>
                  <a:cubicBezTo>
                    <a:pt x="279920" y="2307590"/>
                    <a:pt x="383790" y="2313940"/>
                    <a:pt x="451069" y="2329180"/>
                  </a:cubicBezTo>
                  <a:cubicBezTo>
                    <a:pt x="446348" y="2343150"/>
                    <a:pt x="431003" y="2353310"/>
                    <a:pt x="439266" y="2373630"/>
                  </a:cubicBezTo>
                  <a:cubicBezTo>
                    <a:pt x="461692" y="2382520"/>
                    <a:pt x="515988" y="2331720"/>
                    <a:pt x="538414" y="2350770"/>
                  </a:cubicBezTo>
                  <a:cubicBezTo>
                    <a:pt x="571464" y="2363470"/>
                    <a:pt x="512447" y="2376170"/>
                    <a:pt x="528972" y="2401570"/>
                  </a:cubicBezTo>
                  <a:cubicBezTo>
                    <a:pt x="748515" y="2283460"/>
                    <a:pt x="924385" y="2261870"/>
                    <a:pt x="1147470" y="2204720"/>
                  </a:cubicBezTo>
                  <a:cubicBezTo>
                    <a:pt x="898418" y="2321560"/>
                    <a:pt x="562021" y="2636520"/>
                    <a:pt x="556119" y="2739390"/>
                  </a:cubicBezTo>
                  <a:cubicBezTo>
                    <a:pt x="586808" y="2739390"/>
                    <a:pt x="612776" y="2747010"/>
                    <a:pt x="641104" y="2753360"/>
                  </a:cubicBezTo>
                  <a:cubicBezTo>
                    <a:pt x="631661" y="2780030"/>
                    <a:pt x="617497" y="2805430"/>
                    <a:pt x="615136" y="2834640"/>
                  </a:cubicBezTo>
                  <a:cubicBezTo>
                    <a:pt x="630481" y="2805430"/>
                    <a:pt x="684777" y="2791460"/>
                    <a:pt x="689498" y="2844800"/>
                  </a:cubicBezTo>
                  <a:cubicBezTo>
                    <a:pt x="651727" y="2848610"/>
                    <a:pt x="651727" y="2861310"/>
                    <a:pt x="651727" y="2891790"/>
                  </a:cubicBezTo>
                  <a:cubicBezTo>
                    <a:pt x="690678" y="2896870"/>
                    <a:pt x="750876" y="2860040"/>
                    <a:pt x="769761" y="2899410"/>
                  </a:cubicBezTo>
                  <a:cubicBezTo>
                    <a:pt x="744974" y="2915920"/>
                    <a:pt x="735531" y="2900680"/>
                    <a:pt x="711924" y="2914650"/>
                  </a:cubicBezTo>
                  <a:cubicBezTo>
                    <a:pt x="713105" y="2940050"/>
                    <a:pt x="736711" y="2921000"/>
                    <a:pt x="744974" y="2933700"/>
                  </a:cubicBezTo>
                  <a:cubicBezTo>
                    <a:pt x="676514" y="2964180"/>
                    <a:pt x="680055" y="2975610"/>
                    <a:pt x="657629" y="3016250"/>
                  </a:cubicBezTo>
                  <a:cubicBezTo>
                    <a:pt x="638743" y="2983230"/>
                    <a:pt x="589169" y="3195320"/>
                    <a:pt x="629301" y="3192780"/>
                  </a:cubicBezTo>
                  <a:cubicBezTo>
                    <a:pt x="596251" y="3229610"/>
                    <a:pt x="659989" y="3208020"/>
                    <a:pt x="675334" y="3221990"/>
                  </a:cubicBezTo>
                  <a:cubicBezTo>
                    <a:pt x="661170" y="3248660"/>
                    <a:pt x="693039" y="3256280"/>
                    <a:pt x="696580" y="3284220"/>
                  </a:cubicBezTo>
                  <a:cubicBezTo>
                    <a:pt x="714285" y="3289300"/>
                    <a:pt x="748515" y="3262630"/>
                    <a:pt x="747335" y="3303270"/>
                  </a:cubicBezTo>
                  <a:cubicBezTo>
                    <a:pt x="713105" y="3307080"/>
                    <a:pt x="723728" y="3296920"/>
                    <a:pt x="700121" y="3322320"/>
                  </a:cubicBezTo>
                  <a:cubicBezTo>
                    <a:pt x="691859" y="3313430"/>
                    <a:pt x="674153" y="3304540"/>
                    <a:pt x="656448" y="3323590"/>
                  </a:cubicBezTo>
                  <a:cubicBezTo>
                    <a:pt x="669432" y="3350260"/>
                    <a:pt x="664711" y="3370580"/>
                    <a:pt x="662350" y="3392170"/>
                  </a:cubicBezTo>
                  <a:cubicBezTo>
                    <a:pt x="724908" y="3380740"/>
                    <a:pt x="681235" y="3403600"/>
                    <a:pt x="739072" y="3408680"/>
                  </a:cubicBezTo>
                  <a:cubicBezTo>
                    <a:pt x="756777" y="3431540"/>
                    <a:pt x="730810" y="3437890"/>
                    <a:pt x="727269" y="3453130"/>
                  </a:cubicBezTo>
                  <a:cubicBezTo>
                    <a:pt x="840581" y="3456940"/>
                    <a:pt x="899598" y="3507740"/>
                    <a:pt x="996386" y="3531870"/>
                  </a:cubicBezTo>
                  <a:cubicBezTo>
                    <a:pt x="996386" y="3554730"/>
                    <a:pt x="1014091" y="3545840"/>
                    <a:pt x="1016452" y="3563620"/>
                  </a:cubicBezTo>
                  <a:cubicBezTo>
                    <a:pt x="1200585" y="3540760"/>
                    <a:pt x="1322160" y="3562350"/>
                    <a:pt x="1534621" y="3492500"/>
                  </a:cubicBezTo>
                  <a:cubicBezTo>
                    <a:pt x="1508654" y="3467100"/>
                    <a:pt x="1435473" y="3487420"/>
                    <a:pt x="1421309" y="3474720"/>
                  </a:cubicBezTo>
                  <a:cubicBezTo>
                    <a:pt x="1565310" y="3409950"/>
                    <a:pt x="1741181" y="3387090"/>
                    <a:pt x="1913510" y="3350260"/>
                  </a:cubicBezTo>
                  <a:cubicBezTo>
                    <a:pt x="2078758" y="3315970"/>
                    <a:pt x="2241645" y="3327400"/>
                    <a:pt x="2404532" y="3249930"/>
                  </a:cubicBezTo>
                  <a:cubicBezTo>
                    <a:pt x="2443483" y="3266440"/>
                    <a:pt x="2474172" y="3234690"/>
                    <a:pt x="2510762" y="3223260"/>
                  </a:cubicBezTo>
                  <a:cubicBezTo>
                    <a:pt x="2701978" y="3161030"/>
                    <a:pt x="2945127" y="3111500"/>
                    <a:pt x="3133982" y="3094990"/>
                  </a:cubicBezTo>
                  <a:cubicBezTo>
                    <a:pt x="3167031" y="3092450"/>
                    <a:pt x="3204802" y="3072130"/>
                    <a:pt x="3220147" y="3060700"/>
                  </a:cubicBezTo>
                  <a:cubicBezTo>
                    <a:pt x="3281524" y="3070860"/>
                    <a:pt x="3387755" y="3027680"/>
                    <a:pt x="3443231" y="3011170"/>
                  </a:cubicBezTo>
                  <a:cubicBezTo>
                    <a:pt x="3440870" y="2999740"/>
                    <a:pt x="3431428" y="2987040"/>
                    <a:pt x="3442051" y="2980690"/>
                  </a:cubicBezTo>
                  <a:cubicBezTo>
                    <a:pt x="3518773" y="2961640"/>
                    <a:pt x="3627364" y="2941320"/>
                    <a:pt x="3698184" y="2895600"/>
                  </a:cubicBezTo>
                  <a:cubicBezTo>
                    <a:pt x="3688742" y="2890520"/>
                    <a:pt x="3668676" y="2904490"/>
                    <a:pt x="3667495" y="2884170"/>
                  </a:cubicBezTo>
                  <a:cubicBezTo>
                    <a:pt x="3734775" y="2866390"/>
                    <a:pt x="3817399" y="2858770"/>
                    <a:pt x="3881137" y="2830830"/>
                  </a:cubicBezTo>
                  <a:cubicBezTo>
                    <a:pt x="3868153" y="2828290"/>
                    <a:pt x="3853989" y="2828290"/>
                    <a:pt x="3842186" y="2821940"/>
                  </a:cubicBezTo>
                  <a:cubicBezTo>
                    <a:pt x="3921269" y="2757170"/>
                    <a:pt x="3954318" y="2725420"/>
                    <a:pt x="4062909" y="2711450"/>
                  </a:cubicBezTo>
                  <a:cubicBezTo>
                    <a:pt x="4054647" y="2673350"/>
                    <a:pt x="4079434" y="2649220"/>
                    <a:pt x="4134910" y="2635250"/>
                  </a:cubicBezTo>
                  <a:cubicBezTo>
                    <a:pt x="4150254" y="2612390"/>
                    <a:pt x="4103041" y="2621280"/>
                    <a:pt x="4120746" y="2593340"/>
                  </a:cubicBezTo>
                  <a:cubicBezTo>
                    <a:pt x="4317863" y="2565400"/>
                    <a:pt x="4372159" y="2374900"/>
                    <a:pt x="4463044" y="2268220"/>
                  </a:cubicBezTo>
                  <a:cubicBezTo>
                    <a:pt x="4466586" y="2264410"/>
                    <a:pt x="4481930" y="2254250"/>
                    <a:pt x="4484291" y="2251710"/>
                  </a:cubicBezTo>
                  <a:cubicBezTo>
                    <a:pt x="4609407" y="2170430"/>
                    <a:pt x="4764031" y="2159000"/>
                    <a:pt x="4859639" y="2047240"/>
                  </a:cubicBezTo>
                  <a:cubicBezTo>
                    <a:pt x="4896229" y="1962150"/>
                    <a:pt x="4993018" y="1854200"/>
                    <a:pt x="4885606" y="1784350"/>
                  </a:cubicBezTo>
                  <a:cubicBezTo>
                    <a:pt x="4897410" y="1766570"/>
                    <a:pt x="4891508" y="1742440"/>
                    <a:pt x="4879705" y="1715770"/>
                  </a:cubicBezTo>
                  <a:cubicBezTo>
                    <a:pt x="4831311" y="1729740"/>
                    <a:pt x="4608226" y="1682750"/>
                    <a:pt x="4558652" y="1661160"/>
                  </a:cubicBezTo>
                  <a:cubicBezTo>
                    <a:pt x="4569275" y="1634490"/>
                    <a:pt x="4546849" y="1607820"/>
                    <a:pt x="4552750" y="1592580"/>
                  </a:cubicBezTo>
                  <a:cubicBezTo>
                    <a:pt x="4598783" y="1590040"/>
                    <a:pt x="4611768" y="1570990"/>
                    <a:pt x="4638916" y="1559560"/>
                  </a:cubicBezTo>
                  <a:close/>
                </a:path>
              </a:pathLst>
            </a:custGeom>
            <a:blipFill>
              <a:blip r:embed="rId2"/>
              <a:stretch>
                <a:fillRect t="-2093" b="-20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248859" y="0"/>
            <a:ext cx="2020882" cy="2040436"/>
          </a:xfrm>
          <a:custGeom>
            <a:avLst/>
            <a:gdLst/>
            <a:ahLst/>
            <a:cxnLst/>
            <a:rect l="l" t="t" r="r" b="b"/>
            <a:pathLst>
              <a:path w="2020882" h="2040436">
                <a:moveTo>
                  <a:pt x="0" y="0"/>
                </a:moveTo>
                <a:lnTo>
                  <a:pt x="2020882" y="0"/>
                </a:lnTo>
                <a:lnTo>
                  <a:pt x="2020882" y="2040436"/>
                </a:lnTo>
                <a:lnTo>
                  <a:pt x="0" y="2040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015640" y="6136606"/>
            <a:ext cx="10035268" cy="238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5"/>
              </a:lnSpc>
              <a:spcBef>
                <a:spcPct val="0"/>
              </a:spcBef>
            </a:pPr>
            <a:r>
              <a:rPr lang="en-US" sz="140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Questions?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62385" y="9201150"/>
            <a:ext cx="7987784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Email me at: marina.marquis@ufl.edu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69850" y="656615"/>
            <a:ext cx="10080622" cy="4036212"/>
            <a:chOff x="0" y="0"/>
            <a:chExt cx="2654979" cy="10630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4979" cy="1063035"/>
            </a:xfrm>
            <a:custGeom>
              <a:avLst/>
              <a:gdLst/>
              <a:ahLst/>
              <a:cxnLst/>
              <a:rect l="l" t="t" r="r" b="b"/>
              <a:pathLst>
                <a:path w="2654979" h="1063035">
                  <a:moveTo>
                    <a:pt x="39168" y="0"/>
                  </a:moveTo>
                  <a:lnTo>
                    <a:pt x="2615811" y="0"/>
                  </a:lnTo>
                  <a:cubicBezTo>
                    <a:pt x="2626199" y="0"/>
                    <a:pt x="2636161" y="4127"/>
                    <a:pt x="2643507" y="11472"/>
                  </a:cubicBezTo>
                  <a:cubicBezTo>
                    <a:pt x="2650852" y="18817"/>
                    <a:pt x="2654979" y="28780"/>
                    <a:pt x="2654979" y="39168"/>
                  </a:cubicBezTo>
                  <a:lnTo>
                    <a:pt x="2654979" y="1023867"/>
                  </a:lnTo>
                  <a:cubicBezTo>
                    <a:pt x="2654979" y="1034255"/>
                    <a:pt x="2650852" y="1044218"/>
                    <a:pt x="2643507" y="1051563"/>
                  </a:cubicBezTo>
                  <a:cubicBezTo>
                    <a:pt x="2636161" y="1058909"/>
                    <a:pt x="2626199" y="1063035"/>
                    <a:pt x="2615811" y="1063035"/>
                  </a:cubicBezTo>
                  <a:lnTo>
                    <a:pt x="39168" y="1063035"/>
                  </a:lnTo>
                  <a:cubicBezTo>
                    <a:pt x="28780" y="1063035"/>
                    <a:pt x="18817" y="1058909"/>
                    <a:pt x="11472" y="1051563"/>
                  </a:cubicBezTo>
                  <a:cubicBezTo>
                    <a:pt x="4127" y="1044218"/>
                    <a:pt x="0" y="1034255"/>
                    <a:pt x="0" y="1023867"/>
                  </a:cubicBezTo>
                  <a:lnTo>
                    <a:pt x="0" y="39168"/>
                  </a:lnTo>
                  <a:cubicBezTo>
                    <a:pt x="0" y="28780"/>
                    <a:pt x="4127" y="18817"/>
                    <a:pt x="11472" y="11472"/>
                  </a:cubicBezTo>
                  <a:cubicBezTo>
                    <a:pt x="18817" y="4127"/>
                    <a:pt x="28780" y="0"/>
                    <a:pt x="39168" y="0"/>
                  </a:cubicBezTo>
                  <a:close/>
                </a:path>
              </a:pathLst>
            </a:custGeom>
            <a:solidFill>
              <a:srgbClr val="427BA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54979" cy="1101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7323016"/>
            <a:ext cx="18547750" cy="18547750"/>
          </a:xfrm>
          <a:custGeom>
            <a:avLst/>
            <a:gdLst/>
            <a:ahLst/>
            <a:cxnLst/>
            <a:rect l="l" t="t" r="r" b="b"/>
            <a:pathLst>
              <a:path w="18547750" h="18547750">
                <a:moveTo>
                  <a:pt x="0" y="0"/>
                </a:moveTo>
                <a:lnTo>
                  <a:pt x="18547750" y="0"/>
                </a:lnTo>
                <a:lnTo>
                  <a:pt x="18547750" y="18547750"/>
                </a:lnTo>
                <a:lnTo>
                  <a:pt x="0" y="185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909841" y="8760506"/>
            <a:ext cx="1488332" cy="1526494"/>
          </a:xfrm>
          <a:custGeom>
            <a:avLst/>
            <a:gdLst/>
            <a:ahLst/>
            <a:cxnLst/>
            <a:rect l="l" t="t" r="r" b="b"/>
            <a:pathLst>
              <a:path w="1488332" h="1526494">
                <a:moveTo>
                  <a:pt x="0" y="0"/>
                </a:moveTo>
                <a:lnTo>
                  <a:pt x="1488331" y="0"/>
                </a:lnTo>
                <a:lnTo>
                  <a:pt x="1488331" y="1526494"/>
                </a:lnTo>
                <a:lnTo>
                  <a:pt x="0" y="1526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4281789" y="6663576"/>
            <a:ext cx="1488332" cy="1526494"/>
          </a:xfrm>
          <a:custGeom>
            <a:avLst/>
            <a:gdLst/>
            <a:ahLst/>
            <a:cxnLst/>
            <a:rect l="l" t="t" r="r" b="b"/>
            <a:pathLst>
              <a:path w="1488332" h="1526494">
                <a:moveTo>
                  <a:pt x="1488332" y="0"/>
                </a:moveTo>
                <a:lnTo>
                  <a:pt x="0" y="0"/>
                </a:lnTo>
                <a:lnTo>
                  <a:pt x="0" y="1526494"/>
                </a:lnTo>
                <a:lnTo>
                  <a:pt x="1488332" y="1526494"/>
                </a:lnTo>
                <a:lnTo>
                  <a:pt x="148833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139705" y="407809"/>
            <a:ext cx="13029531" cy="3086100"/>
            <a:chOff x="0" y="0"/>
            <a:chExt cx="3431646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31646" cy="812800"/>
            </a:xfrm>
            <a:custGeom>
              <a:avLst/>
              <a:gdLst/>
              <a:ahLst/>
              <a:cxnLst/>
              <a:rect l="l" t="t" r="r" b="b"/>
              <a:pathLst>
                <a:path w="3431646" h="812800">
                  <a:moveTo>
                    <a:pt x="0" y="0"/>
                  </a:moveTo>
                  <a:lnTo>
                    <a:pt x="3431646" y="0"/>
                  </a:lnTo>
                  <a:lnTo>
                    <a:pt x="343164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27BA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431646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902177" y="685939"/>
            <a:ext cx="13267059" cy="239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Role of Insect Pollinators in the Ecosystem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92505" y="-1355553"/>
            <a:ext cx="19509351" cy="12998105"/>
          </a:xfrm>
          <a:custGeom>
            <a:avLst/>
            <a:gdLst/>
            <a:ahLst/>
            <a:cxnLst/>
            <a:rect l="l" t="t" r="r" b="b"/>
            <a:pathLst>
              <a:path w="19509351" h="12998105">
                <a:moveTo>
                  <a:pt x="0" y="0"/>
                </a:moveTo>
                <a:lnTo>
                  <a:pt x="19509352" y="0"/>
                </a:lnTo>
                <a:lnTo>
                  <a:pt x="19509352" y="12998106"/>
                </a:lnTo>
                <a:lnTo>
                  <a:pt x="0" y="1299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53898" cy="12361535"/>
          </a:xfrm>
          <a:custGeom>
            <a:avLst/>
            <a:gdLst/>
            <a:ahLst/>
            <a:cxnLst/>
            <a:rect l="l" t="t" r="r" b="b"/>
            <a:pathLst>
              <a:path w="18553898" h="12361535">
                <a:moveTo>
                  <a:pt x="0" y="0"/>
                </a:moveTo>
                <a:lnTo>
                  <a:pt x="18553898" y="0"/>
                </a:lnTo>
                <a:lnTo>
                  <a:pt x="18553898" y="12361535"/>
                </a:lnTo>
                <a:lnTo>
                  <a:pt x="0" y="12361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6290" y="1028700"/>
            <a:ext cx="8285114" cy="2353445"/>
            <a:chOff x="0" y="0"/>
            <a:chExt cx="2182088" cy="6198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2088" cy="619837"/>
            </a:xfrm>
            <a:custGeom>
              <a:avLst/>
              <a:gdLst/>
              <a:ahLst/>
              <a:cxnLst/>
              <a:rect l="l" t="t" r="r" b="b"/>
              <a:pathLst>
                <a:path w="2182088" h="619837">
                  <a:moveTo>
                    <a:pt x="0" y="0"/>
                  </a:moveTo>
                  <a:lnTo>
                    <a:pt x="2182088" y="0"/>
                  </a:lnTo>
                  <a:lnTo>
                    <a:pt x="2182088" y="619837"/>
                  </a:lnTo>
                  <a:lnTo>
                    <a:pt x="0" y="619837"/>
                  </a:lnTo>
                  <a:close/>
                </a:path>
              </a:pathLst>
            </a:custGeom>
            <a:solidFill>
              <a:srgbClr val="9E7D74">
                <a:alpha val="8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82088" cy="65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4681" y="1029402"/>
            <a:ext cx="7848331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Tilling and Aerating Soil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41413" cy="13906060"/>
          </a:xfrm>
          <a:custGeom>
            <a:avLst/>
            <a:gdLst/>
            <a:ahLst/>
            <a:cxnLst/>
            <a:rect l="l" t="t" r="r" b="b"/>
            <a:pathLst>
              <a:path w="18541413" h="13906060">
                <a:moveTo>
                  <a:pt x="0" y="0"/>
                </a:moveTo>
                <a:lnTo>
                  <a:pt x="18541413" y="0"/>
                </a:lnTo>
                <a:lnTo>
                  <a:pt x="18541413" y="13906060"/>
                </a:lnTo>
                <a:lnTo>
                  <a:pt x="0" y="13906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873573" y="1752903"/>
            <a:ext cx="7385727" cy="2899309"/>
            <a:chOff x="0" y="0"/>
            <a:chExt cx="1945212" cy="763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5212" cy="763604"/>
            </a:xfrm>
            <a:custGeom>
              <a:avLst/>
              <a:gdLst/>
              <a:ahLst/>
              <a:cxnLst/>
              <a:rect l="l" t="t" r="r" b="b"/>
              <a:pathLst>
                <a:path w="1945212" h="763604">
                  <a:moveTo>
                    <a:pt x="0" y="0"/>
                  </a:moveTo>
                  <a:lnTo>
                    <a:pt x="1945212" y="0"/>
                  </a:lnTo>
                  <a:lnTo>
                    <a:pt x="1945212" y="763604"/>
                  </a:lnTo>
                  <a:lnTo>
                    <a:pt x="0" y="763604"/>
                  </a:lnTo>
                  <a:close/>
                </a:path>
              </a:pathLst>
            </a:custGeom>
            <a:solidFill>
              <a:srgbClr val="A86333">
                <a:alpha val="8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45212" cy="801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05980" y="1933142"/>
            <a:ext cx="9382020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Aiding in Decomposition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841480"/>
          </a:xfrm>
          <a:custGeom>
            <a:avLst/>
            <a:gdLst/>
            <a:ahLst/>
            <a:cxnLst/>
            <a:rect l="l" t="t" r="r" b="b"/>
            <a:pathLst>
              <a:path w="18288000" h="11841480">
                <a:moveTo>
                  <a:pt x="0" y="0"/>
                </a:moveTo>
                <a:lnTo>
                  <a:pt x="18288000" y="0"/>
                </a:lnTo>
                <a:lnTo>
                  <a:pt x="18288000" y="11841480"/>
                </a:lnTo>
                <a:lnTo>
                  <a:pt x="0" y="1184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363240" y="7504575"/>
            <a:ext cx="9935101" cy="1753725"/>
            <a:chOff x="0" y="0"/>
            <a:chExt cx="2616652" cy="4618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6652" cy="461886"/>
            </a:xfrm>
            <a:custGeom>
              <a:avLst/>
              <a:gdLst/>
              <a:ahLst/>
              <a:cxnLst/>
              <a:rect l="l" t="t" r="r" b="b"/>
              <a:pathLst>
                <a:path w="2616652" h="461886">
                  <a:moveTo>
                    <a:pt x="0" y="0"/>
                  </a:moveTo>
                  <a:lnTo>
                    <a:pt x="2616652" y="0"/>
                  </a:lnTo>
                  <a:lnTo>
                    <a:pt x="2616652" y="461886"/>
                  </a:lnTo>
                  <a:lnTo>
                    <a:pt x="0" y="461886"/>
                  </a:lnTo>
                  <a:close/>
                </a:path>
              </a:pathLst>
            </a:custGeom>
            <a:solidFill>
              <a:srgbClr val="CACA1C">
                <a:alpha val="9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16652" cy="49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98849" y="7766094"/>
            <a:ext cx="9188411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Abundant Food Source</a:t>
            </a:r>
            <a:r>
              <a:rPr lang="en-US" sz="6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218670"/>
          </a:xfrm>
          <a:custGeom>
            <a:avLst/>
            <a:gdLst/>
            <a:ahLst/>
            <a:cxnLst/>
            <a:rect l="l" t="t" r="r" b="b"/>
            <a:pathLst>
              <a:path w="18288000" h="12218670">
                <a:moveTo>
                  <a:pt x="0" y="0"/>
                </a:moveTo>
                <a:lnTo>
                  <a:pt x="18288000" y="0"/>
                </a:lnTo>
                <a:lnTo>
                  <a:pt x="18288000" y="12218670"/>
                </a:lnTo>
                <a:lnTo>
                  <a:pt x="0" y="12218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5867" y="1280878"/>
            <a:ext cx="4827463" cy="1425107"/>
            <a:chOff x="0" y="0"/>
            <a:chExt cx="1271431" cy="3753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1431" cy="375337"/>
            </a:xfrm>
            <a:custGeom>
              <a:avLst/>
              <a:gdLst/>
              <a:ahLst/>
              <a:cxnLst/>
              <a:rect l="l" t="t" r="r" b="b"/>
              <a:pathLst>
                <a:path w="1271431" h="375337">
                  <a:moveTo>
                    <a:pt x="0" y="0"/>
                  </a:moveTo>
                  <a:lnTo>
                    <a:pt x="1271431" y="0"/>
                  </a:lnTo>
                  <a:lnTo>
                    <a:pt x="1271431" y="375337"/>
                  </a:lnTo>
                  <a:lnTo>
                    <a:pt x="0" y="375337"/>
                  </a:lnTo>
                  <a:close/>
                </a:path>
              </a:pathLst>
            </a:custGeom>
            <a:solidFill>
              <a:srgbClr val="F9D01A">
                <a:alpha val="7686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71431" cy="413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1327335"/>
            <a:ext cx="4324588" cy="109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Pollination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6689</TotalTime>
  <Words>737</Words>
  <Application>Microsoft Office PowerPoint</Application>
  <PresentationFormat>Custom</PresentationFormat>
  <Paragraphs>91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Canva Sans</vt:lpstr>
      <vt:lpstr>Canva Sans Medium</vt:lpstr>
      <vt:lpstr>Glacial Indifference Bold</vt:lpstr>
      <vt:lpstr>Glacial Indifference</vt:lpstr>
      <vt:lpstr>Canva Sans Bold</vt:lpstr>
      <vt:lpstr>Arial</vt:lpstr>
      <vt:lpstr>Nunito Medium</vt:lpstr>
      <vt:lpstr>Nunito</vt:lpstr>
      <vt:lpstr>Calibri</vt:lpstr>
      <vt:lpstr>Belleza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Changes in Insect Pollinator Phenology Across an Urban Gradient in Florida</dc:title>
  <cp:lastModifiedBy>Marina Marquis</cp:lastModifiedBy>
  <cp:revision>3</cp:revision>
  <dcterms:created xsi:type="dcterms:W3CDTF">2006-08-16T00:00:00Z</dcterms:created>
  <dcterms:modified xsi:type="dcterms:W3CDTF">2025-07-29T15:35:04Z</dcterms:modified>
  <dc:identifier>DAGuHxP-fjU</dc:identifier>
</cp:coreProperties>
</file>